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embeddings/Microsoft_Equation5.bin" ContentType="application/vnd.openxmlformats-officedocument.oleObject"/>
  <Override PartName="/ppt/embeddings/Microsoft_Equation39.bin" ContentType="application/vnd.openxmlformats-officedocument.oleObject"/>
  <Override PartName="/ppt/embeddings/Microsoft_Equation58.bin" ContentType="application/vnd.openxmlformats-officedocument.oleObject"/>
  <Override PartName="/ppt/embeddings/Microsoft_Equation25.bin" ContentType="application/vnd.openxmlformats-officedocument.oleObject"/>
  <Override PartName="/ppt/embeddings/Microsoft_Equation44.bin" ContentType="application/vnd.openxmlformats-officedocument.oleObject"/>
  <Override PartName="/ppt/embeddings/Microsoft_Equation63.bin" ContentType="application/vnd.openxmlformats-officedocument.oleObject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embeddings/Microsoft_Equation9.bin" ContentType="application/vnd.openxmlformats-officedocument.oleObject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embeddings/Microsoft_Equation27.bin" ContentType="application/vnd.openxmlformats-officedocument.oleObject"/>
  <Override PartName="/ppt/theme/theme1.xml" ContentType="application/vnd.openxmlformats-officedocument.theme+xml"/>
  <Override PartName="/ppt/embeddings/Microsoft_Equation13.bin" ContentType="application/vnd.openxmlformats-officedocument.oleObject"/>
  <Override PartName="/ppt/embeddings/Microsoft_Equation32.bin" ContentType="application/vnd.openxmlformats-officedocument.oleObject"/>
  <Override PartName="/ppt/slideLayouts/slideLayout10.xml" ContentType="application/vnd.openxmlformats-officedocument.presentationml.slideLayout+xml"/>
  <Override PartName="/ppt/embeddings/Microsoft_Equation48.bin" ContentType="application/vnd.openxmlformats-officedocument.oleObject"/>
  <Override PartName="/ppt/embeddings/Microsoft_Equation51.bin" ContentType="application/vnd.openxmlformats-officedocument.oleObject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embeddings/Microsoft_Equation2.bin" ContentType="application/vnd.openxmlformats-officedocument.oleObject"/>
  <Override PartName="/ppt/embeddings/Microsoft_Equation17.bin" ContentType="application/vnd.openxmlformats-officedocument.oleObject"/>
  <Override PartName="/ppt/embeddings/Microsoft_Equation36.bin" ContentType="application/vnd.openxmlformats-officedocument.oleObject"/>
  <Override PartName="/ppt/embeddings/Microsoft_Equation55.bin" ContentType="application/vnd.openxmlformats-officedocument.oleObject"/>
  <Override PartName="/ppt/embeddings/Microsoft_Equation22.bin" ContentType="application/vnd.openxmlformats-officedocument.oleObject"/>
  <Override PartName="/ppt/embeddings/Microsoft_Equation41.bin" ContentType="application/vnd.openxmlformats-officedocument.oleObject"/>
  <Override PartName="/ppt/embeddings/Microsoft_Equation60.bin" ContentType="application/vnd.openxmlformats-officedocument.oleObject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embeddings/Microsoft_Equation6.bin" ContentType="application/vnd.openxmlformats-officedocument.oleObject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embeddings/Microsoft_Equation59.bin" ContentType="application/vnd.openxmlformats-officedocument.oleObject"/>
  <Override PartName="/ppt/embeddings/Microsoft_Equation10.bin" ContentType="application/vnd.openxmlformats-officedocument.oleObject"/>
  <Override PartName="/ppt/embeddings/Microsoft_Equation45.bin" ContentType="application/vnd.openxmlformats-officedocument.oleObject"/>
  <Override PartName="/ppt/embeddings/Microsoft_Equation64.bin" ContentType="application/vnd.openxmlformats-officedocument.oleObject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embeddings/Microsoft_Equation28.bin" ContentType="application/vnd.openxmlformats-officedocument.oleObject"/>
  <Override PartName="/ppt/embeddings/Microsoft_Equation14.bin" ContentType="application/vnd.openxmlformats-officedocument.oleObject"/>
  <Override PartName="/ppt/embeddings/Microsoft_Equation33.bin" ContentType="application/vnd.openxmlformats-officedocument.oleObject"/>
  <Override PartName="/ppt/slideLayouts/slideLayout11.xml" ContentType="application/vnd.openxmlformats-officedocument.presentationml.slideLayout+xml"/>
  <Override PartName="/ppt/embeddings/Microsoft_Equation49.bin" ContentType="application/vnd.openxmlformats-officedocument.oleObject"/>
  <Override PartName="/ppt/embeddings/Microsoft_Equation52.bin" ContentType="application/vnd.openxmlformats-officedocument.oleObject"/>
  <Override PartName="/docProps/core.xml" ContentType="application/vnd.openxmlformats-package.core-properties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31.xml" ContentType="application/vnd.openxmlformats-officedocument.presentationml.slide+xml"/>
  <Override PartName="/ppt/embeddings/Microsoft_Equation3.bin" ContentType="application/vnd.openxmlformats-officedocument.oleObject"/>
  <Override PartName="/ppt/embeddings/Microsoft_Equation18.bin" ContentType="application/vnd.openxmlformats-officedocument.oleObject"/>
  <Override PartName="/ppt/embeddings/Microsoft_Equation37.bin" ContentType="application/vnd.openxmlformats-officedocument.oleObject"/>
  <Override PartName="/ppt/embeddings/Microsoft_Equation56.bin" ContentType="application/vnd.openxmlformats-officedocument.oleObject"/>
  <Override PartName="/ppt/embeddings/Microsoft_Equation23.bin" ContentType="application/vnd.openxmlformats-officedocument.oleObject"/>
  <Override PartName="/ppt/embeddings/Microsoft_Equation42.bin" ContentType="application/vnd.openxmlformats-officedocument.oleObject"/>
  <Override PartName="/ppt/embeddings/Microsoft_Equation61.bin" ContentType="application/vnd.openxmlformats-officedocument.oleObject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embeddings/Microsoft_Equation7.bin" ContentType="application/vnd.openxmlformats-officedocument.oleObject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embeddings/Microsoft_Equation11.bin" ContentType="application/vnd.openxmlformats-officedocument.oleObject"/>
  <Override PartName="/ppt/embeddings/Microsoft_Equation30.bin" ContentType="application/vnd.openxmlformats-officedocument.oleObject"/>
  <Override PartName="/ppt/embeddings/Microsoft_Equation46.bin" ContentType="application/vnd.openxmlformats-officedocument.oleObject"/>
  <Override PartName="/ppt/embeddings/Microsoft_Equation65.bin" ContentType="application/vnd.openxmlformats-officedocument.oleObject"/>
  <Override PartName="/ppt/slides/slide39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embeddings/Microsoft_Equation29.bin" ContentType="application/vnd.openxmlformats-officedocument.oleObject"/>
  <Override PartName="/ppt/embeddings/Microsoft_Equation15.bin" ContentType="application/vnd.openxmlformats-officedocument.oleObject"/>
  <Override PartName="/ppt/embeddings/Microsoft_Equation34.bin" ContentType="application/vnd.openxmlformats-officedocument.oleObject"/>
  <Override PartName="/ppt/embeddings/Microsoft_Equation53.bin" ContentType="application/vnd.openxmlformats-officedocument.oleObject"/>
  <Override PartName="/ppt/embeddings/Microsoft_Equation20.bin" ContentType="application/vnd.openxmlformats-officedocument.oleObject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embeddings/Microsoft_Equation4.bin" ContentType="application/vnd.openxmlformats-officedocument.oleObject"/>
  <Override PartName="/docProps/app.xml" ContentType="application/vnd.openxmlformats-officedocument.extended-properties+xml"/>
  <Override PartName="/ppt/viewProps.xml" ContentType="application/vnd.openxmlformats-officedocument.presentationml.viewProps+xml"/>
  <Override PartName="/ppt/embeddings/Microsoft_Equation19.bin" ContentType="application/vnd.openxmlformats-officedocument.oleObject"/>
  <Override PartName="/ppt/embeddings/Microsoft_Equation38.bin" ContentType="application/vnd.openxmlformats-officedocument.oleObject"/>
  <Override PartName="/ppt/embeddings/Microsoft_Equation57.bin" ContentType="application/vnd.openxmlformats-officedocument.oleObject"/>
  <Override PartName="/ppt/embeddings/Microsoft_Equation24.bin" ContentType="application/vnd.openxmlformats-officedocument.oleObject"/>
  <Override PartName="/ppt/embeddings/Microsoft_Equation43.bin" ContentType="application/vnd.openxmlformats-officedocument.oleObject"/>
  <Override PartName="/ppt/embeddings/Microsoft_Equation62.bin" ContentType="application/vnd.openxmlformats-officedocument.oleObject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2.xml" ContentType="application/vnd.openxmlformats-officedocument.presentationml.slide+xml"/>
  <Override PartName="/ppt/embeddings/Microsoft_Equation8.bin" ContentType="application/vnd.openxmlformats-officedocument.oleObject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embeddings/Microsoft_Equation26.bin" ContentType="application/vnd.openxmlformats-officedocument.oleObject"/>
  <Override PartName="/ppt/embeddings/Microsoft_Equation12.bin" ContentType="application/vnd.openxmlformats-officedocument.oleObject"/>
  <Override PartName="/ppt/embeddings/Microsoft_Equation31.bin" ContentType="application/vnd.openxmlformats-officedocument.oleObject"/>
  <Override PartName="/ppt/embeddings/Microsoft_Equation50.bin" ContentType="application/vnd.openxmlformats-officedocument.oleObject"/>
  <Override PartName="/ppt/embeddings/Microsoft_Equation47.bin" ContentType="application/vnd.openxmlformats-officedocument.oleObject"/>
  <Default Extension="pict" ContentType="image/pict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embeddings/Microsoft_Equation1.bin" ContentType="application/vnd.openxmlformats-officedocument.oleObject"/>
  <Override PartName="/ppt/embeddings/Microsoft_Equation16.bin" ContentType="application/vnd.openxmlformats-officedocument.oleObject"/>
  <Override PartName="/ppt/embeddings/Microsoft_Equation35.bin" ContentType="application/vnd.openxmlformats-officedocument.oleObject"/>
  <Default Extension="pdf" ContentType="application/pdf"/>
  <Override PartName="/ppt/embeddings/Microsoft_Equation54.bin" ContentType="application/vnd.openxmlformats-officedocument.oleObject"/>
  <Default Extension="png" ContentType="image/png"/>
  <Override PartName="/ppt/embeddings/Microsoft_Equation40.bin" ContentType="application/vnd.openxmlformats-officedocument.oleObject"/>
  <Override PartName="/ppt/embeddings/Microsoft_Equation21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80" r:id="rId2"/>
    <p:sldId id="299" r:id="rId3"/>
    <p:sldId id="302" r:id="rId4"/>
    <p:sldId id="300" r:id="rId5"/>
    <p:sldId id="293" r:id="rId6"/>
    <p:sldId id="303" r:id="rId7"/>
    <p:sldId id="306" r:id="rId8"/>
    <p:sldId id="318" r:id="rId9"/>
    <p:sldId id="301" r:id="rId10"/>
    <p:sldId id="323" r:id="rId11"/>
    <p:sldId id="276" r:id="rId12"/>
    <p:sldId id="319" r:id="rId13"/>
    <p:sldId id="263" r:id="rId14"/>
    <p:sldId id="296" r:id="rId15"/>
    <p:sldId id="307" r:id="rId16"/>
    <p:sldId id="269" r:id="rId17"/>
    <p:sldId id="270" r:id="rId18"/>
    <p:sldId id="297" r:id="rId19"/>
    <p:sldId id="265" r:id="rId20"/>
    <p:sldId id="312" r:id="rId21"/>
    <p:sldId id="257" r:id="rId22"/>
    <p:sldId id="271" r:id="rId23"/>
    <p:sldId id="311" r:id="rId24"/>
    <p:sldId id="308" r:id="rId25"/>
    <p:sldId id="309" r:id="rId26"/>
    <p:sldId id="310" r:id="rId27"/>
    <p:sldId id="259" r:id="rId28"/>
    <p:sldId id="277" r:id="rId29"/>
    <p:sldId id="288" r:id="rId30"/>
    <p:sldId id="289" r:id="rId31"/>
    <p:sldId id="285" r:id="rId32"/>
    <p:sldId id="291" r:id="rId33"/>
    <p:sldId id="292" r:id="rId34"/>
    <p:sldId id="313" r:id="rId35"/>
    <p:sldId id="260" r:id="rId36"/>
    <p:sldId id="261" r:id="rId37"/>
    <p:sldId id="320" r:id="rId38"/>
    <p:sldId id="305" r:id="rId39"/>
    <p:sldId id="314" r:id="rId40"/>
    <p:sldId id="317" r:id="rId41"/>
    <p:sldId id="315" r:id="rId42"/>
    <p:sldId id="316" r:id="rId43"/>
    <p:sldId id="266" r:id="rId44"/>
    <p:sldId id="321" r:id="rId45"/>
    <p:sldId id="322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B0AFF"/>
    <a:srgbClr val="5B5BFF"/>
    <a:srgbClr val="B1B2FF"/>
    <a:srgbClr val="FDFDFE"/>
    <a:srgbClr val="FCAFAF"/>
    <a:srgbClr val="F95A5A"/>
    <a:srgbClr val="F80403"/>
    <a:srgbClr val="7474FF"/>
    <a:srgbClr val="BCBDFF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22645" autoAdjust="0"/>
    <p:restoredTop sz="94660"/>
  </p:normalViewPr>
  <p:slideViewPr>
    <p:cSldViewPr snapToGrid="0" snapToObjects="1" showGuides="1">
      <p:cViewPr varScale="1">
        <p:scale>
          <a:sx n="119" d="100"/>
          <a:sy n="119" d="100"/>
        </p:scale>
        <p:origin x="-136" y="-104"/>
      </p:cViewPr>
      <p:guideLst>
        <p:guide orient="horz" pos="2212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ict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ict"/><Relationship Id="rId4" Type="http://schemas.openxmlformats.org/officeDocument/2006/relationships/image" Target="../media/image80.pict"/><Relationship Id="rId1" Type="http://schemas.openxmlformats.org/officeDocument/2006/relationships/image" Target="../media/image19.pict"/><Relationship Id="rId2" Type="http://schemas.openxmlformats.org/officeDocument/2006/relationships/image" Target="../media/image78.pict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ict"/><Relationship Id="rId2" Type="http://schemas.openxmlformats.org/officeDocument/2006/relationships/image" Target="../media/image109.pict"/><Relationship Id="rId3" Type="http://schemas.openxmlformats.org/officeDocument/2006/relationships/image" Target="../media/image110.pict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ict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pict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ict"/><Relationship Id="rId2" Type="http://schemas.openxmlformats.org/officeDocument/2006/relationships/image" Target="../media/image116.pict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ict"/><Relationship Id="rId2" Type="http://schemas.openxmlformats.org/officeDocument/2006/relationships/image" Target="../media/image78.pict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pict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ict"/><Relationship Id="rId2" Type="http://schemas.openxmlformats.org/officeDocument/2006/relationships/image" Target="../media/image78.pict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ict"/><Relationship Id="rId2" Type="http://schemas.openxmlformats.org/officeDocument/2006/relationships/image" Target="../media/image78.pict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ict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pict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pict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ict"/><Relationship Id="rId2" Type="http://schemas.openxmlformats.org/officeDocument/2006/relationships/image" Target="../media/image13.pict"/><Relationship Id="rId3" Type="http://schemas.openxmlformats.org/officeDocument/2006/relationships/image" Target="../media/image14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ict"/><Relationship Id="rId2" Type="http://schemas.openxmlformats.org/officeDocument/2006/relationships/image" Target="../media/image20.pict"/><Relationship Id="rId3" Type="http://schemas.openxmlformats.org/officeDocument/2006/relationships/image" Target="../media/image21.pict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ict"/><Relationship Id="rId4" Type="http://schemas.openxmlformats.org/officeDocument/2006/relationships/image" Target="../media/image31.pict"/><Relationship Id="rId5" Type="http://schemas.openxmlformats.org/officeDocument/2006/relationships/image" Target="../media/image32.pict"/><Relationship Id="rId6" Type="http://schemas.openxmlformats.org/officeDocument/2006/relationships/image" Target="../media/image33.pict"/><Relationship Id="rId7" Type="http://schemas.openxmlformats.org/officeDocument/2006/relationships/image" Target="../media/image34.pict"/><Relationship Id="rId8" Type="http://schemas.openxmlformats.org/officeDocument/2006/relationships/image" Target="../media/image35.pict"/><Relationship Id="rId1" Type="http://schemas.openxmlformats.org/officeDocument/2006/relationships/image" Target="../media/image28.pict"/><Relationship Id="rId2" Type="http://schemas.openxmlformats.org/officeDocument/2006/relationships/image" Target="../media/image29.pict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ict"/><Relationship Id="rId4" Type="http://schemas.openxmlformats.org/officeDocument/2006/relationships/image" Target="../media/image49.pict"/><Relationship Id="rId5" Type="http://schemas.openxmlformats.org/officeDocument/2006/relationships/image" Target="../media/image50.pict"/><Relationship Id="rId1" Type="http://schemas.openxmlformats.org/officeDocument/2006/relationships/image" Target="../media/image46.pict"/><Relationship Id="rId2" Type="http://schemas.openxmlformats.org/officeDocument/2006/relationships/image" Target="../media/image47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ict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ict"/><Relationship Id="rId4" Type="http://schemas.openxmlformats.org/officeDocument/2006/relationships/image" Target="../media/image80.pict"/><Relationship Id="rId1" Type="http://schemas.openxmlformats.org/officeDocument/2006/relationships/image" Target="../media/image19.pict"/><Relationship Id="rId2" Type="http://schemas.openxmlformats.org/officeDocument/2006/relationships/image" Target="../media/image78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ict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635F-E4E6-9548-A9F1-4A08C37431A4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C19-ED37-2F41-B433-E17E44566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635F-E4E6-9548-A9F1-4A08C37431A4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C19-ED37-2F41-B433-E17E44566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635F-E4E6-9548-A9F1-4A08C37431A4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C19-ED37-2F41-B433-E17E44566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635F-E4E6-9548-A9F1-4A08C37431A4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C19-ED37-2F41-B433-E17E44566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635F-E4E6-9548-A9F1-4A08C37431A4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C19-ED37-2F41-B433-E17E44566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635F-E4E6-9548-A9F1-4A08C37431A4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C19-ED37-2F41-B433-E17E44566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635F-E4E6-9548-A9F1-4A08C37431A4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C19-ED37-2F41-B433-E17E44566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635F-E4E6-9548-A9F1-4A08C37431A4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C19-ED37-2F41-B433-E17E44566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635F-E4E6-9548-A9F1-4A08C37431A4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C19-ED37-2F41-B433-E17E44566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635F-E4E6-9548-A9F1-4A08C37431A4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C19-ED37-2F41-B433-E17E44566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635F-E4E6-9548-A9F1-4A08C37431A4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C19-ED37-2F41-B433-E17E44566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3635F-E4E6-9548-A9F1-4A08C37431A4}" type="datetimeFigureOut">
              <a:rPr lang="en-US" smtClean="0"/>
              <a:pPr/>
              <a:t>3/31/11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72C19-ED37-2F41-B433-E17E44566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3.bin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0.png"/><Relationship Id="rId9" Type="http://schemas.openxmlformats.org/officeDocument/2006/relationships/oleObject" Target="../embeddings/Microsoft_Equation4.bin"/><Relationship Id="rId10" Type="http://schemas.openxmlformats.org/officeDocument/2006/relationships/image" Target="../media/image1.png"/><Relationship Id="rId11" Type="http://schemas.openxmlformats.org/officeDocument/2006/relationships/oleObject" Target="../embeddings/Microsoft_Equation5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oleObject" Target="../embeddings/Microsoft_Equation6.bin"/><Relationship Id="rId10" Type="http://schemas.openxmlformats.org/officeDocument/2006/relationships/oleObject" Target="../embeddings/Microsoft_Equation7.bin"/><Relationship Id="rId11" Type="http://schemas.openxmlformats.org/officeDocument/2006/relationships/oleObject" Target="../embeddings/Microsoft_Equation8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9.bin"/><Relationship Id="rId4" Type="http://schemas.openxmlformats.org/officeDocument/2006/relationships/oleObject" Target="../embeddings/Microsoft_Equation10.bin"/><Relationship Id="rId5" Type="http://schemas.openxmlformats.org/officeDocument/2006/relationships/oleObject" Target="../embeddings/Microsoft_Equation11.bin"/><Relationship Id="rId6" Type="http://schemas.openxmlformats.org/officeDocument/2006/relationships/oleObject" Target="../embeddings/Microsoft_Equation12.bin"/><Relationship Id="rId7" Type="http://schemas.openxmlformats.org/officeDocument/2006/relationships/oleObject" Target="../embeddings/Microsoft_Equation13.bin"/><Relationship Id="rId8" Type="http://schemas.openxmlformats.org/officeDocument/2006/relationships/oleObject" Target="../embeddings/Microsoft_Equation14.bin"/><Relationship Id="rId9" Type="http://schemas.openxmlformats.org/officeDocument/2006/relationships/oleObject" Target="../embeddings/Microsoft_Equation15.bin"/><Relationship Id="rId10" Type="http://schemas.openxmlformats.org/officeDocument/2006/relationships/oleObject" Target="../embeddings/Microsoft_Equation16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df"/><Relationship Id="rId5" Type="http://schemas.openxmlformats.org/officeDocument/2006/relationships/image" Target="../media/image39.png"/><Relationship Id="rId6" Type="http://schemas.openxmlformats.org/officeDocument/2006/relationships/image" Target="../media/image40.pdf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d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8.pdf"/><Relationship Id="rId5" Type="http://schemas.openxmlformats.org/officeDocument/2006/relationships/image" Target="../media/image39.png"/><Relationship Id="rId6" Type="http://schemas.openxmlformats.org/officeDocument/2006/relationships/image" Target="../media/image40.pdf"/><Relationship Id="rId7" Type="http://schemas.openxmlformats.org/officeDocument/2006/relationships/image" Target="../media/image41.png"/><Relationship Id="rId8" Type="http://schemas.openxmlformats.org/officeDocument/2006/relationships/image" Target="../media/image44.pdf"/><Relationship Id="rId9" Type="http://schemas.openxmlformats.org/officeDocument/2006/relationships/image" Target="../media/image45.png"/><Relationship Id="rId10" Type="http://schemas.openxmlformats.org/officeDocument/2006/relationships/image" Target="../media/image36.pdf"/><Relationship Id="rId11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d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df"/><Relationship Id="rId4" Type="http://schemas.openxmlformats.org/officeDocument/2006/relationships/image" Target="../media/image39.png"/><Relationship Id="rId5" Type="http://schemas.openxmlformats.org/officeDocument/2006/relationships/oleObject" Target="../embeddings/Microsoft_Equation17.bin"/><Relationship Id="rId6" Type="http://schemas.openxmlformats.org/officeDocument/2006/relationships/oleObject" Target="../embeddings/Microsoft_Equation18.bin"/><Relationship Id="rId7" Type="http://schemas.openxmlformats.org/officeDocument/2006/relationships/oleObject" Target="../embeddings/Microsoft_Equation19.bin"/><Relationship Id="rId8" Type="http://schemas.openxmlformats.org/officeDocument/2006/relationships/oleObject" Target="../embeddings/Microsoft_Equation20.bin"/><Relationship Id="rId9" Type="http://schemas.openxmlformats.org/officeDocument/2006/relationships/oleObject" Target="../embeddings/Microsoft_Equation21.bin"/><Relationship Id="rId10" Type="http://schemas.openxmlformats.org/officeDocument/2006/relationships/oleObject" Target="../embeddings/Microsoft_Equation22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df"/><Relationship Id="rId5" Type="http://schemas.openxmlformats.org/officeDocument/2006/relationships/image" Target="../media/image54.png"/><Relationship Id="rId6" Type="http://schemas.openxmlformats.org/officeDocument/2006/relationships/image" Target="../media/image55.pdf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d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df"/><Relationship Id="rId5" Type="http://schemas.openxmlformats.org/officeDocument/2006/relationships/image" Target="../media/image60.png"/><Relationship Id="rId6" Type="http://schemas.openxmlformats.org/officeDocument/2006/relationships/image" Target="../media/image61.pdf"/><Relationship Id="rId7" Type="http://schemas.openxmlformats.org/officeDocument/2006/relationships/image" Target="../media/image62.png"/><Relationship Id="rId8" Type="http://schemas.openxmlformats.org/officeDocument/2006/relationships/image" Target="../media/image63.pdf"/><Relationship Id="rId9" Type="http://schemas.openxmlformats.org/officeDocument/2006/relationships/image" Target="../media/image64.png"/><Relationship Id="rId1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d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df"/><Relationship Id="rId5" Type="http://schemas.openxmlformats.org/officeDocument/2006/relationships/image" Target="../media/image69.png"/><Relationship Id="rId6" Type="http://schemas.openxmlformats.org/officeDocument/2006/relationships/image" Target="../media/image70.pdf"/><Relationship Id="rId7" Type="http://schemas.openxmlformats.org/officeDocument/2006/relationships/image" Target="../media/image71.png"/><Relationship Id="rId8" Type="http://schemas.openxmlformats.org/officeDocument/2006/relationships/image" Target="../media/image72.pdf"/><Relationship Id="rId9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d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oleObject" Target="../embeddings/Microsoft_Equation23.bin"/><Relationship Id="rId6" Type="http://schemas.openxmlformats.org/officeDocument/2006/relationships/image" Target="../media/image77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d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df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27.bin"/><Relationship Id="rId12" Type="http://schemas.openxmlformats.org/officeDocument/2006/relationships/image" Target="../media/image77.png"/><Relationship Id="rId13" Type="http://schemas.openxmlformats.org/officeDocument/2006/relationships/oleObject" Target="../embeddings/Microsoft_Equation28.bin"/><Relationship Id="rId14" Type="http://schemas.openxmlformats.org/officeDocument/2006/relationships/oleObject" Target="../embeddings/Microsoft_Equation29.bin"/><Relationship Id="rId15" Type="http://schemas.openxmlformats.org/officeDocument/2006/relationships/oleObject" Target="../embeddings/Microsoft_Equation30.bin"/><Relationship Id="rId16" Type="http://schemas.openxmlformats.org/officeDocument/2006/relationships/oleObject" Target="../embeddings/Microsoft_Equation31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oleObject" Target="../embeddings/Microsoft_Equation24.bin"/><Relationship Id="rId7" Type="http://schemas.openxmlformats.org/officeDocument/2006/relationships/image" Target="../media/image42.pdf"/><Relationship Id="rId8" Type="http://schemas.openxmlformats.org/officeDocument/2006/relationships/image" Target="../media/image43.png"/><Relationship Id="rId9" Type="http://schemas.openxmlformats.org/officeDocument/2006/relationships/oleObject" Target="../embeddings/Microsoft_Equation25.bin"/><Relationship Id="rId10" Type="http://schemas.openxmlformats.org/officeDocument/2006/relationships/oleObject" Target="../embeddings/Microsoft_Equation2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df"/><Relationship Id="rId5" Type="http://schemas.openxmlformats.org/officeDocument/2006/relationships/image" Target="../media/image87.png"/><Relationship Id="rId6" Type="http://schemas.openxmlformats.org/officeDocument/2006/relationships/image" Target="../media/image88.pdf"/><Relationship Id="rId7" Type="http://schemas.openxmlformats.org/officeDocument/2006/relationships/image" Target="../media/image89.png"/><Relationship Id="rId8" Type="http://schemas.openxmlformats.org/officeDocument/2006/relationships/image" Target="../media/image90.pdf"/><Relationship Id="rId9" Type="http://schemas.openxmlformats.org/officeDocument/2006/relationships/image" Target="../media/image91.png"/><Relationship Id="rId10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d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oleObject" Target="../embeddings/Microsoft_Equation32.bin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35.bin"/><Relationship Id="rId12" Type="http://schemas.openxmlformats.org/officeDocument/2006/relationships/oleObject" Target="../embeddings/Microsoft_Equation36.bin"/><Relationship Id="rId13" Type="http://schemas.openxmlformats.org/officeDocument/2006/relationships/oleObject" Target="../embeddings/Microsoft_Equation37.bin"/><Relationship Id="rId14" Type="http://schemas.openxmlformats.org/officeDocument/2006/relationships/oleObject" Target="../embeddings/Microsoft_Equation38.bin"/><Relationship Id="rId15" Type="http://schemas.openxmlformats.org/officeDocument/2006/relationships/oleObject" Target="../embeddings/Microsoft_Equation39.bin"/><Relationship Id="rId16" Type="http://schemas.openxmlformats.org/officeDocument/2006/relationships/oleObject" Target="../embeddings/Microsoft_Equation40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96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oleObject" Target="../embeddings/Microsoft_Equation33.bin"/><Relationship Id="rId8" Type="http://schemas.openxmlformats.org/officeDocument/2006/relationships/image" Target="../media/image42.pdf"/><Relationship Id="rId9" Type="http://schemas.openxmlformats.org/officeDocument/2006/relationships/image" Target="../media/image43.png"/><Relationship Id="rId10" Type="http://schemas.openxmlformats.org/officeDocument/2006/relationships/oleObject" Target="../embeddings/Microsoft_Equation3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oleObject" Target="../embeddings/Microsoft_Equation41.bin"/><Relationship Id="rId7" Type="http://schemas.openxmlformats.org/officeDocument/2006/relationships/oleObject" Target="../embeddings/Microsoft_Equation42.bin"/><Relationship Id="rId8" Type="http://schemas.openxmlformats.org/officeDocument/2006/relationships/oleObject" Target="../embeddings/Microsoft_Equation43.bin"/><Relationship Id="rId9" Type="http://schemas.openxmlformats.org/officeDocument/2006/relationships/oleObject" Target="../embeddings/Microsoft_Equation44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45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df"/><Relationship Id="rId4" Type="http://schemas.openxmlformats.org/officeDocument/2006/relationships/image" Target="../media/image87.png"/><Relationship Id="rId5" Type="http://schemas.openxmlformats.org/officeDocument/2006/relationships/image" Target="../media/image113.pdf"/><Relationship Id="rId6" Type="http://schemas.openxmlformats.org/officeDocument/2006/relationships/image" Target="../media/image114.png"/><Relationship Id="rId7" Type="http://schemas.openxmlformats.org/officeDocument/2006/relationships/oleObject" Target="../embeddings/Microsoft_Equation46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117.png"/><Relationship Id="rId5" Type="http://schemas.openxmlformats.org/officeDocument/2006/relationships/image" Target="../media/image96.png"/><Relationship Id="rId6" Type="http://schemas.openxmlformats.org/officeDocument/2006/relationships/image" Target="../media/image118.png"/><Relationship Id="rId7" Type="http://schemas.openxmlformats.org/officeDocument/2006/relationships/image" Target="../media/image119.png"/><Relationship Id="rId8" Type="http://schemas.openxmlformats.org/officeDocument/2006/relationships/oleObject" Target="../embeddings/Microsoft_Equation47.bin"/><Relationship Id="rId9" Type="http://schemas.openxmlformats.org/officeDocument/2006/relationships/oleObject" Target="../embeddings/Microsoft_Equation48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png"/><Relationship Id="rId12" Type="http://schemas.openxmlformats.org/officeDocument/2006/relationships/oleObject" Target="../embeddings/Microsoft_Equation50.bin"/><Relationship Id="rId13" Type="http://schemas.openxmlformats.org/officeDocument/2006/relationships/oleObject" Target="../embeddings/Microsoft_Equation51.bin"/><Relationship Id="rId14" Type="http://schemas.openxmlformats.org/officeDocument/2006/relationships/oleObject" Target="../embeddings/Microsoft_Equation52.bin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98.png"/><Relationship Id="rId7" Type="http://schemas.openxmlformats.org/officeDocument/2006/relationships/image" Target="../media/image123.png"/><Relationship Id="rId8" Type="http://schemas.openxmlformats.org/officeDocument/2006/relationships/image" Target="../media/image124.png"/><Relationship Id="rId9" Type="http://schemas.openxmlformats.org/officeDocument/2006/relationships/oleObject" Target="../embeddings/Microsoft_Equation49.bin"/><Relationship Id="rId10" Type="http://schemas.openxmlformats.org/officeDocument/2006/relationships/image" Target="../media/image42.pd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4.png"/><Relationship Id="rId12" Type="http://schemas.openxmlformats.org/officeDocument/2006/relationships/image" Target="../media/image135.pdf"/><Relationship Id="rId13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pdf"/><Relationship Id="rId3" Type="http://schemas.openxmlformats.org/officeDocument/2006/relationships/image" Target="../media/image126.png"/><Relationship Id="rId4" Type="http://schemas.openxmlformats.org/officeDocument/2006/relationships/image" Target="../media/image127.pdf"/><Relationship Id="rId5" Type="http://schemas.openxmlformats.org/officeDocument/2006/relationships/image" Target="../media/image128.png"/><Relationship Id="rId6" Type="http://schemas.openxmlformats.org/officeDocument/2006/relationships/image" Target="../media/image129.pdf"/><Relationship Id="rId7" Type="http://schemas.openxmlformats.org/officeDocument/2006/relationships/image" Target="../media/image130.png"/><Relationship Id="rId8" Type="http://schemas.openxmlformats.org/officeDocument/2006/relationships/image" Target="../media/image131.pdf"/><Relationship Id="rId9" Type="http://schemas.openxmlformats.org/officeDocument/2006/relationships/image" Target="../media/image132.png"/><Relationship Id="rId10" Type="http://schemas.openxmlformats.org/officeDocument/2006/relationships/image" Target="../media/image133.pd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53.bin"/><Relationship Id="rId4" Type="http://schemas.openxmlformats.org/officeDocument/2006/relationships/image" Target="../media/image138.png"/><Relationship Id="rId5" Type="http://schemas.openxmlformats.org/officeDocument/2006/relationships/image" Target="../media/image75.png"/><Relationship Id="rId6" Type="http://schemas.openxmlformats.org/officeDocument/2006/relationships/image" Target="../media/image77.png"/><Relationship Id="rId7" Type="http://schemas.openxmlformats.org/officeDocument/2006/relationships/image" Target="../media/image139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png"/><Relationship Id="rId12" Type="http://schemas.openxmlformats.org/officeDocument/2006/relationships/oleObject" Target="../embeddings/Microsoft_Equation55.bin"/><Relationship Id="rId13" Type="http://schemas.openxmlformats.org/officeDocument/2006/relationships/oleObject" Target="../embeddings/Microsoft_Equation56.bin"/><Relationship Id="rId14" Type="http://schemas.openxmlformats.org/officeDocument/2006/relationships/oleObject" Target="../embeddings/Microsoft_Equation57.bin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Relationship Id="rId7" Type="http://schemas.openxmlformats.org/officeDocument/2006/relationships/image" Target="../media/image144.png"/><Relationship Id="rId8" Type="http://schemas.openxmlformats.org/officeDocument/2006/relationships/image" Target="../media/image145.png"/><Relationship Id="rId9" Type="http://schemas.openxmlformats.org/officeDocument/2006/relationships/oleObject" Target="../embeddings/Microsoft_Equation54.bin"/><Relationship Id="rId10" Type="http://schemas.openxmlformats.org/officeDocument/2006/relationships/image" Target="../media/image42.pd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pdf"/><Relationship Id="rId3" Type="http://schemas.openxmlformats.org/officeDocument/2006/relationships/image" Target="../media/image1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2.pdf"/><Relationship Id="rId3" Type="http://schemas.openxmlformats.org/officeDocument/2006/relationships/image" Target="../media/image153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png"/><Relationship Id="rId12" Type="http://schemas.openxmlformats.org/officeDocument/2006/relationships/oleObject" Target="../embeddings/Microsoft_Equation59.bin"/><Relationship Id="rId13" Type="http://schemas.openxmlformats.org/officeDocument/2006/relationships/oleObject" Target="../embeddings/Microsoft_Equation60.bin"/><Relationship Id="rId14" Type="http://schemas.openxmlformats.org/officeDocument/2006/relationships/oleObject" Target="../embeddings/Microsoft_Equation61.bin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6" Type="http://schemas.openxmlformats.org/officeDocument/2006/relationships/image" Target="../media/image157.png"/><Relationship Id="rId7" Type="http://schemas.openxmlformats.org/officeDocument/2006/relationships/image" Target="../media/image158.png"/><Relationship Id="rId8" Type="http://schemas.openxmlformats.org/officeDocument/2006/relationships/image" Target="../media/image159.png"/><Relationship Id="rId9" Type="http://schemas.openxmlformats.org/officeDocument/2006/relationships/oleObject" Target="../embeddings/Microsoft_Equation58.bin"/><Relationship Id="rId10" Type="http://schemas.openxmlformats.org/officeDocument/2006/relationships/image" Target="../media/image42.pd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Microsoft_Equation6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5" Type="http://schemas.openxmlformats.org/officeDocument/2006/relationships/image" Target="../media/image164.png"/><Relationship Id="rId6" Type="http://schemas.openxmlformats.org/officeDocument/2006/relationships/image" Target="../media/image165.png"/><Relationship Id="rId7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oleObject" Target="../embeddings/Microsoft_Equation63.bin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70.png"/><Relationship Id="rId5" Type="http://schemas.openxmlformats.org/officeDocument/2006/relationships/oleObject" Target="../embeddings/Microsoft_Equation64.bin"/><Relationship Id="rId6" Type="http://schemas.openxmlformats.org/officeDocument/2006/relationships/image" Target="../media/image171.png"/><Relationship Id="rId7" Type="http://schemas.openxmlformats.org/officeDocument/2006/relationships/image" Target="../media/image172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4" Type="http://schemas.openxmlformats.org/officeDocument/2006/relationships/image" Target="../media/image175.pdf"/><Relationship Id="rId5" Type="http://schemas.openxmlformats.org/officeDocument/2006/relationships/image" Target="../media/image176.png"/><Relationship Id="rId6" Type="http://schemas.openxmlformats.org/officeDocument/2006/relationships/image" Target="../media/image177.pdf"/><Relationship Id="rId7" Type="http://schemas.openxmlformats.org/officeDocument/2006/relationships/image" Target="../media/image178.png"/><Relationship Id="rId8" Type="http://schemas.openxmlformats.org/officeDocument/2006/relationships/oleObject" Target="../embeddings/Microsoft_Equation65.bin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2.bin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alphaModFix amt="50000"/>
          </a:blip>
          <a:srcRect t="7345" b="250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65882"/>
            <a:ext cx="9144000" cy="1668781"/>
          </a:xfrm>
        </p:spPr>
        <p:txBody>
          <a:bodyPr>
            <a:normAutofit fontScale="90000"/>
          </a:bodyPr>
          <a:lstStyle/>
          <a:p>
            <a:r>
              <a:rPr lang="en-US" sz="5556" i="1" dirty="0" smtClean="0">
                <a:latin typeface="Garamond"/>
                <a:cs typeface="Garamond"/>
              </a:rPr>
              <a:t>Dynamical Stability </a:t>
            </a:r>
            <a:br>
              <a:rPr lang="en-US" sz="5556" i="1" dirty="0" smtClean="0">
                <a:latin typeface="Garamond"/>
                <a:cs typeface="Garamond"/>
              </a:rPr>
            </a:br>
            <a:r>
              <a:rPr lang="en-US" sz="5556" i="1" dirty="0" smtClean="0">
                <a:latin typeface="Garamond"/>
                <a:cs typeface="Garamond"/>
              </a:rPr>
              <a:t>of the </a:t>
            </a:r>
            <a:r>
              <a:rPr lang="en-US" sz="5556" i="1" dirty="0" err="1" smtClean="0">
                <a:latin typeface="Garamond"/>
                <a:cs typeface="Garamond"/>
              </a:rPr>
              <a:t>Intracluster</a:t>
            </a:r>
            <a:r>
              <a:rPr lang="en-US" sz="5556" i="1" dirty="0" smtClean="0">
                <a:latin typeface="Garamond"/>
                <a:cs typeface="Garamond"/>
              </a:rPr>
              <a:t> Medium: </a:t>
            </a:r>
            <a:r>
              <a:rPr lang="en-US" i="1" dirty="0" smtClean="0">
                <a:latin typeface="Garamond"/>
                <a:cs typeface="Garamond"/>
              </a:rPr>
              <a:t/>
            </a:r>
            <a:br>
              <a:rPr lang="en-US" i="1" dirty="0" smtClean="0">
                <a:latin typeface="Garamond"/>
                <a:cs typeface="Garamond"/>
              </a:rPr>
            </a:br>
            <a:r>
              <a:rPr lang="en-US" sz="4889" i="1" dirty="0" smtClean="0">
                <a:latin typeface="Garamond"/>
                <a:cs typeface="Garamond"/>
              </a:rPr>
              <a:t>Buoyancy Instabilities and </a:t>
            </a:r>
            <a:r>
              <a:rPr lang="en-US" sz="4889" i="1" dirty="0" err="1" smtClean="0">
                <a:latin typeface="Garamond"/>
                <a:cs typeface="Garamond"/>
              </a:rPr>
              <a:t>Nanoastrophysics</a:t>
            </a:r>
            <a:endParaRPr lang="en-US" sz="4889" i="1" dirty="0">
              <a:latin typeface="Garamond"/>
              <a:cs typeface="Garamon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9300" y="3559728"/>
            <a:ext cx="7734300" cy="1232822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tx1"/>
                </a:solidFill>
                <a:latin typeface="Garamond"/>
                <a:cs typeface="Garamond"/>
              </a:rPr>
              <a:t>Matthew Kunz</a:t>
            </a:r>
          </a:p>
          <a:p>
            <a:r>
              <a:rPr lang="en-US" sz="3000" dirty="0" smtClean="0">
                <a:solidFill>
                  <a:schemeClr val="tx1"/>
                </a:solidFill>
                <a:latin typeface="Garamond"/>
                <a:cs typeface="Garamond"/>
              </a:rPr>
              <a:t>Alexander </a:t>
            </a:r>
            <a:r>
              <a:rPr lang="en-US" sz="3000" dirty="0" err="1" smtClean="0">
                <a:solidFill>
                  <a:schemeClr val="tx1"/>
                </a:solidFill>
                <a:latin typeface="Garamond"/>
                <a:cs typeface="Garamond"/>
              </a:rPr>
              <a:t>Schekochihin</a:t>
            </a:r>
            <a:endParaRPr lang="en-US" sz="3000" dirty="0" smtClean="0">
              <a:solidFill>
                <a:schemeClr val="tx1"/>
              </a:solidFill>
              <a:latin typeface="Garamond"/>
              <a:cs typeface="Garamo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5164" y="5524500"/>
            <a:ext cx="62800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err="1" smtClean="0">
                <a:latin typeface="Garamond"/>
                <a:cs typeface="Garamond"/>
              </a:rPr>
              <a:t>Schekochihin</a:t>
            </a:r>
            <a:r>
              <a:rPr lang="en-US" sz="2200" dirty="0" smtClean="0">
                <a:latin typeface="Garamond"/>
                <a:cs typeface="Garamond"/>
              </a:rPr>
              <a:t> et al</a:t>
            </a:r>
            <a:r>
              <a:rPr lang="en-US" sz="2200" dirty="0" smtClean="0">
                <a:latin typeface="Garamond"/>
                <a:cs typeface="Garamond"/>
              </a:rPr>
              <a:t>. 2005, </a:t>
            </a:r>
            <a:r>
              <a:rPr lang="en-US" sz="2200" dirty="0" err="1" smtClean="0">
                <a:latin typeface="Garamond"/>
                <a:cs typeface="Garamond"/>
              </a:rPr>
              <a:t>ApJ</a:t>
            </a:r>
            <a:r>
              <a:rPr lang="en-US" sz="2200" dirty="0" smtClean="0">
                <a:latin typeface="Garamond"/>
                <a:cs typeface="Garamond"/>
              </a:rPr>
              <a:t>, 410, 139</a:t>
            </a:r>
            <a:br>
              <a:rPr lang="en-US" sz="2200" dirty="0" smtClean="0">
                <a:latin typeface="Garamond"/>
                <a:cs typeface="Garamond"/>
              </a:rPr>
            </a:br>
            <a:r>
              <a:rPr lang="en-US" sz="2200" dirty="0" smtClean="0">
                <a:latin typeface="Garamond"/>
                <a:cs typeface="Garamond"/>
              </a:rPr>
              <a:t>Kunz </a:t>
            </a:r>
            <a:r>
              <a:rPr lang="en-US" sz="2200" dirty="0" smtClean="0">
                <a:latin typeface="Garamond"/>
                <a:cs typeface="Garamond"/>
              </a:rPr>
              <a:t>et al. 2011, MNRAS, 410, </a:t>
            </a:r>
            <a:r>
              <a:rPr lang="en-US" sz="2200" dirty="0" smtClean="0">
                <a:latin typeface="Garamond"/>
                <a:cs typeface="Garamond"/>
              </a:rPr>
              <a:t>2446</a:t>
            </a:r>
          </a:p>
          <a:p>
            <a:pPr algn="ctr"/>
            <a:r>
              <a:rPr lang="en-US" sz="2200" dirty="0" smtClean="0">
                <a:latin typeface="Garamond"/>
                <a:cs typeface="Garamond"/>
              </a:rPr>
              <a:t>Kunz </a:t>
            </a:r>
            <a:r>
              <a:rPr lang="en-US" sz="2200" dirty="0" smtClean="0">
                <a:latin typeface="Garamond"/>
                <a:cs typeface="Garamond"/>
              </a:rPr>
              <a:t>&amp; </a:t>
            </a:r>
            <a:r>
              <a:rPr lang="en-US" sz="2200" dirty="0" err="1" smtClean="0">
                <a:latin typeface="Garamond"/>
                <a:cs typeface="Garamond"/>
              </a:rPr>
              <a:t>Schekochihin</a:t>
            </a:r>
            <a:r>
              <a:rPr lang="en-US" sz="2200" dirty="0" smtClean="0">
                <a:latin typeface="Garamond"/>
                <a:cs typeface="Garamond"/>
              </a:rPr>
              <a:t>, 2011, MNRAS,</a:t>
            </a:r>
            <a:r>
              <a:rPr lang="en-US" sz="2200" dirty="0" smtClean="0">
                <a:latin typeface="Garamond"/>
                <a:cs typeface="Garamond"/>
              </a:rPr>
              <a:t> nearly submitted</a:t>
            </a:r>
            <a:endParaRPr lang="en-US" sz="2200" dirty="0" smtClean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ICM Dynamics: A 3-Scale Problem</a:t>
            </a:r>
            <a:endParaRPr lang="en-US" dirty="0">
              <a:latin typeface="Garamond"/>
              <a:cs typeface="Garamond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151088" y="1229478"/>
            <a:ext cx="3127078" cy="4859443"/>
            <a:chOff x="3044358" y="1229478"/>
            <a:chExt cx="3127078" cy="4859443"/>
          </a:xfrm>
        </p:grpSpPr>
        <p:graphicFrame>
          <p:nvGraphicFramePr>
            <p:cNvPr id="99335" name="Object 7"/>
            <p:cNvGraphicFramePr>
              <a:graphicFrameLocks noChangeAspect="1"/>
            </p:cNvGraphicFramePr>
            <p:nvPr/>
          </p:nvGraphicFramePr>
          <p:xfrm>
            <a:off x="4174961" y="1229478"/>
            <a:ext cx="561975" cy="428625"/>
          </p:xfrm>
          <a:graphic>
            <a:graphicData uri="http://schemas.openxmlformats.org/presentationml/2006/ole">
              <p:oleObj spid="_x0000_s203779" name="Equation" r:id="rId3" imgW="266700" imgH="203200" progId="Equation.3">
                <p:embed/>
              </p:oleObj>
            </a:graphicData>
          </a:graphic>
        </p:graphicFrame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2483" y="1694267"/>
              <a:ext cx="2475572" cy="175525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4673" y="4260121"/>
              <a:ext cx="986763" cy="914400"/>
            </a:xfrm>
            <a:prstGeom prst="rect">
              <a:avLst/>
            </a:prstGeom>
          </p:spPr>
        </p:pic>
        <p:cxnSp>
          <p:nvCxnSpPr>
            <p:cNvPr id="25" name="Straight Arrow Connector 24"/>
            <p:cNvCxnSpPr/>
            <p:nvPr/>
          </p:nvCxnSpPr>
          <p:spPr>
            <a:xfrm flipV="1">
              <a:off x="4213691" y="4887434"/>
              <a:ext cx="1048872" cy="382337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4358" y="5174521"/>
              <a:ext cx="1169333" cy="9144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048966" y="3768443"/>
              <a:ext cx="310701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smtClean="0">
                  <a:latin typeface="Garamond"/>
                  <a:cs typeface="Garamond"/>
                </a:rPr>
                <a:t>Location of Voyager 1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57774" y="1257558"/>
            <a:ext cx="2007130" cy="4926613"/>
            <a:chOff x="6657774" y="1257558"/>
            <a:chExt cx="2007130" cy="492661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09414" y="4355371"/>
              <a:ext cx="1755490" cy="18288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57774" y="1620722"/>
              <a:ext cx="2003581" cy="1828800"/>
            </a:xfrm>
            <a:prstGeom prst="rect">
              <a:avLst/>
            </a:prstGeom>
            <a:ln w="38100">
              <a:noFill/>
            </a:ln>
          </p:spPr>
        </p:pic>
        <p:graphicFrame>
          <p:nvGraphicFramePr>
            <p:cNvPr id="203781" name="Object 5"/>
            <p:cNvGraphicFramePr>
              <a:graphicFrameLocks noChangeAspect="1"/>
            </p:cNvGraphicFramePr>
            <p:nvPr/>
          </p:nvGraphicFramePr>
          <p:xfrm>
            <a:off x="7595919" y="1257558"/>
            <a:ext cx="320675" cy="268288"/>
          </p:xfrm>
          <a:graphic>
            <a:graphicData uri="http://schemas.openxmlformats.org/presentationml/2006/ole">
              <p:oleObj spid="_x0000_s203781" name="Equation" r:id="rId9" imgW="152400" imgH="127000" progId="Equation.3">
                <p:embed/>
              </p:oleObj>
            </a:graphicData>
          </a:graphic>
        </p:graphicFrame>
        <p:sp>
          <p:nvSpPr>
            <p:cNvPr id="36" name="TextBox 35"/>
            <p:cNvSpPr txBox="1"/>
            <p:nvPr/>
          </p:nvSpPr>
          <p:spPr>
            <a:xfrm>
              <a:off x="6920754" y="3766880"/>
              <a:ext cx="170200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err="1" smtClean="0">
                  <a:latin typeface="Garamond"/>
                  <a:cs typeface="Garamond"/>
                </a:rPr>
                <a:t>Oort</a:t>
              </a:r>
              <a:r>
                <a:rPr lang="en-US" sz="2600" dirty="0" smtClean="0">
                  <a:latin typeface="Garamond"/>
                  <a:cs typeface="Garamond"/>
                </a:rPr>
                <a:t> Cloud</a:t>
              </a:r>
              <a:endParaRPr lang="en-US" sz="2600" dirty="0">
                <a:latin typeface="Garamond"/>
                <a:cs typeface="Garamond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73893" y="1229478"/>
            <a:ext cx="2317086" cy="4954693"/>
            <a:chOff x="373893" y="1229478"/>
            <a:chExt cx="2317086" cy="495469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0570" y="4355371"/>
              <a:ext cx="2198224" cy="1828800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816134" y="1871308"/>
              <a:ext cx="1301750" cy="131762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026444" y="2443760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1345724" y="2396135"/>
              <a:ext cx="274320" cy="27432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3" idx="1"/>
              <a:endCxn id="13" idx="5"/>
            </p:cNvCxnSpPr>
            <p:nvPr/>
          </p:nvCxnSpPr>
          <p:spPr>
            <a:xfrm rot="16200000" flipH="1">
              <a:off x="1385897" y="2436308"/>
              <a:ext cx="193974" cy="19397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3" idx="7"/>
              <a:endCxn id="13" idx="3"/>
            </p:cNvCxnSpPr>
            <p:nvPr/>
          </p:nvCxnSpPr>
          <p:spPr>
            <a:xfrm rot="16200000" flipH="1" flipV="1">
              <a:off x="1385897" y="2436308"/>
              <a:ext cx="193974" cy="19397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2" idx="4"/>
            </p:cNvCxnSpPr>
            <p:nvPr/>
          </p:nvCxnSpPr>
          <p:spPr>
            <a:xfrm rot="5400000" flipH="1">
              <a:off x="1814552" y="2323308"/>
              <a:ext cx="606664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03780" name="Object 4"/>
            <p:cNvGraphicFramePr>
              <a:graphicFrameLocks noChangeAspect="1"/>
            </p:cNvGraphicFramePr>
            <p:nvPr/>
          </p:nvGraphicFramePr>
          <p:xfrm>
            <a:off x="1287599" y="1229478"/>
            <a:ext cx="376237" cy="428625"/>
          </p:xfrm>
          <a:graphic>
            <a:graphicData uri="http://schemas.openxmlformats.org/presentationml/2006/ole">
              <p:oleObj spid="_x0000_s203780" name="Equation" r:id="rId11" imgW="177800" imgH="203200" progId="Equation.3">
                <p:embed/>
              </p:oleObj>
            </a:graphicData>
          </a:graphic>
        </p:graphicFrame>
        <p:sp>
          <p:nvSpPr>
            <p:cNvPr id="37" name="TextBox 36"/>
            <p:cNvSpPr txBox="1"/>
            <p:nvPr/>
          </p:nvSpPr>
          <p:spPr>
            <a:xfrm>
              <a:off x="373893" y="3767678"/>
              <a:ext cx="231708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smtClean="0">
                  <a:latin typeface="Garamond"/>
                  <a:cs typeface="Garamond"/>
                </a:rPr>
                <a:t>Prater </a:t>
              </a:r>
              <a:r>
                <a:rPr lang="en-US" sz="2600" dirty="0" err="1" smtClean="0">
                  <a:latin typeface="Garamond"/>
                  <a:cs typeface="Garamond"/>
                </a:rPr>
                <a:t>Riesenrad</a:t>
              </a:r>
              <a:endParaRPr lang="en-US" sz="2600" dirty="0" smtClean="0">
                <a:latin typeface="Garamond"/>
                <a:cs typeface="Garamon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254" y="793934"/>
            <a:ext cx="2268318" cy="91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951" y="2754755"/>
            <a:ext cx="3516923" cy="914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217" y="38472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Times New Roman"/>
                <a:cs typeface="Times New Roman"/>
              </a:rPr>
              <a:t>Equations</a:t>
            </a:r>
            <a:endParaRPr lang="en-US" sz="3500" dirty="0">
              <a:latin typeface="Times New Roman"/>
              <a:cs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527" y="1770594"/>
            <a:ext cx="5385772" cy="9144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829510" y="1857252"/>
            <a:ext cx="4276354" cy="4484463"/>
            <a:chOff x="3829510" y="1857252"/>
            <a:chExt cx="4276354" cy="4484463"/>
          </a:xfrm>
        </p:grpSpPr>
        <p:sp>
          <p:nvSpPr>
            <p:cNvPr id="12" name="Oval 11"/>
            <p:cNvSpPr/>
            <p:nvPr/>
          </p:nvSpPr>
          <p:spPr>
            <a:xfrm>
              <a:off x="3829510" y="1857252"/>
              <a:ext cx="602971" cy="6989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2481" y="5781524"/>
              <a:ext cx="3673383" cy="560191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242" y="3571548"/>
            <a:ext cx="7951622" cy="9144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38063" y="3571548"/>
            <a:ext cx="8054347" cy="2770168"/>
            <a:chOff x="638063" y="3571548"/>
            <a:chExt cx="8054347" cy="2770168"/>
          </a:xfrm>
        </p:grpSpPr>
        <p:grpSp>
          <p:nvGrpSpPr>
            <p:cNvPr id="18" name="Group 17"/>
            <p:cNvGrpSpPr/>
            <p:nvPr/>
          </p:nvGrpSpPr>
          <p:grpSpPr>
            <a:xfrm>
              <a:off x="5112413" y="3571548"/>
              <a:ext cx="3579997" cy="1818347"/>
              <a:chOff x="5112413" y="3571548"/>
              <a:chExt cx="3579997" cy="1818347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6991046" y="3571548"/>
                <a:ext cx="1701364" cy="9144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12413" y="4804679"/>
                <a:ext cx="2589380" cy="585216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</p:pic>
        </p:grpSp>
        <p:grpSp>
          <p:nvGrpSpPr>
            <p:cNvPr id="32" name="Group 31"/>
            <p:cNvGrpSpPr/>
            <p:nvPr/>
          </p:nvGrpSpPr>
          <p:grpSpPr>
            <a:xfrm>
              <a:off x="638063" y="4771684"/>
              <a:ext cx="2248593" cy="1570032"/>
              <a:chOff x="638063" y="4771684"/>
              <a:chExt cx="2248593" cy="1570032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 flipV="1">
                <a:off x="638063" y="5200962"/>
                <a:ext cx="1907188" cy="1140754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07523" name="Object 3"/>
              <p:cNvGraphicFramePr>
                <a:graphicFrameLocks noChangeAspect="1"/>
              </p:cNvGraphicFramePr>
              <p:nvPr/>
            </p:nvGraphicFramePr>
            <p:xfrm>
              <a:off x="2619956" y="4771684"/>
              <a:ext cx="266700" cy="414337"/>
            </p:xfrm>
            <a:graphic>
              <a:graphicData uri="http://schemas.openxmlformats.org/presentationml/2006/ole">
                <p:oleObj spid="_x0000_s107523" name="Equation" r:id="rId9" imgW="114300" imgH="177800" progId="Equation.3">
                  <p:embed/>
                </p:oleObj>
              </a:graphicData>
            </a:graphic>
          </p:graphicFrame>
          <p:graphicFrame>
            <p:nvGraphicFramePr>
              <p:cNvPr id="107524" name="Object 4"/>
              <p:cNvGraphicFramePr>
                <a:graphicFrameLocks noChangeAspect="1"/>
              </p:cNvGraphicFramePr>
              <p:nvPr/>
            </p:nvGraphicFramePr>
            <p:xfrm>
              <a:off x="2178913" y="5565402"/>
              <a:ext cx="177800" cy="325438"/>
            </p:xfrm>
            <a:graphic>
              <a:graphicData uri="http://schemas.openxmlformats.org/presentationml/2006/ole">
                <p:oleObj spid="_x0000_s107524" name="Equation" r:id="rId10" imgW="76200" imgH="139700" progId="Equation.3">
                  <p:embed/>
                </p:oleObj>
              </a:graphicData>
            </a:graphic>
          </p:graphicFrame>
          <p:graphicFrame>
            <p:nvGraphicFramePr>
              <p:cNvPr id="107525" name="Object 5"/>
              <p:cNvGraphicFramePr>
                <a:graphicFrameLocks noChangeAspect="1"/>
              </p:cNvGraphicFramePr>
              <p:nvPr/>
            </p:nvGraphicFramePr>
            <p:xfrm>
              <a:off x="767416" y="4951866"/>
              <a:ext cx="327025" cy="295275"/>
            </p:xfrm>
            <a:graphic>
              <a:graphicData uri="http://schemas.openxmlformats.org/presentationml/2006/ole">
                <p:oleObj spid="_x0000_s107525" name="Equation" r:id="rId11" imgW="139700" imgH="127000" progId="Equation.3">
                  <p:embed/>
                </p:oleObj>
              </a:graphicData>
            </a:graphic>
          </p:graphicFrame>
          <p:cxnSp>
            <p:nvCxnSpPr>
              <p:cNvPr id="25" name="Straight Connector 24"/>
              <p:cNvCxnSpPr/>
              <p:nvPr/>
            </p:nvCxnSpPr>
            <p:spPr>
              <a:xfrm flipV="1">
                <a:off x="1257955" y="5781524"/>
                <a:ext cx="891076" cy="533088"/>
              </a:xfrm>
              <a:prstGeom prst="line">
                <a:avLst/>
              </a:prstGeom>
              <a:ln w="25400">
                <a:solidFill>
                  <a:srgbClr val="0000FF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16200000" flipV="1">
                <a:off x="571914" y="5416877"/>
                <a:ext cx="658358" cy="386695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217" y="236551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Times New Roman"/>
                <a:cs typeface="Times New Roman"/>
              </a:rPr>
              <a:t>Standard Linear Analysis</a:t>
            </a:r>
            <a:endParaRPr lang="en-US" sz="3500" dirty="0">
              <a:latin typeface="Times New Roman"/>
              <a:cs typeface="Times New Roman"/>
            </a:endParaRPr>
          </a:p>
        </p:txBody>
      </p:sp>
      <p:graphicFrame>
        <p:nvGraphicFramePr>
          <p:cNvPr id="168963" name="Object 3"/>
          <p:cNvGraphicFramePr>
            <a:graphicFrameLocks noChangeAspect="1"/>
          </p:cNvGraphicFramePr>
          <p:nvPr/>
        </p:nvGraphicFramePr>
        <p:xfrm>
          <a:off x="4229100" y="4308845"/>
          <a:ext cx="2586037" cy="487362"/>
        </p:xfrm>
        <a:graphic>
          <a:graphicData uri="http://schemas.openxmlformats.org/presentationml/2006/ole">
            <p:oleObj spid="_x0000_s168963" name="Equation" r:id="rId3" imgW="1143000" imgH="215900" progId="Equation.3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4395" y="1291890"/>
            <a:ext cx="3956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Construct equilibrium state:</a:t>
            </a:r>
            <a:endParaRPr lang="en-US" sz="2400" dirty="0">
              <a:latin typeface="Times New Roman"/>
              <a:cs typeface="Times New Roman"/>
            </a:endParaRPr>
          </a:p>
        </p:txBody>
      </p:sp>
      <p:graphicFrame>
        <p:nvGraphicFramePr>
          <p:cNvPr id="168964" name="Object 4"/>
          <p:cNvGraphicFramePr>
            <a:graphicFrameLocks noChangeAspect="1"/>
          </p:cNvGraphicFramePr>
          <p:nvPr/>
        </p:nvGraphicFramePr>
        <p:xfrm>
          <a:off x="4258981" y="1358360"/>
          <a:ext cx="1601043" cy="415085"/>
        </p:xfrm>
        <a:graphic>
          <a:graphicData uri="http://schemas.openxmlformats.org/presentationml/2006/ole">
            <p:oleObj spid="_x0000_s168964" name="Equation" r:id="rId4" imgW="685800" imgH="177800" progId="Equation.3">
              <p:embed/>
            </p:oleObj>
          </a:graphicData>
        </a:graphic>
      </p:graphicFrame>
      <p:graphicFrame>
        <p:nvGraphicFramePr>
          <p:cNvPr id="168965" name="Object 5"/>
          <p:cNvGraphicFramePr>
            <a:graphicFrameLocks noChangeAspect="1"/>
          </p:cNvGraphicFramePr>
          <p:nvPr/>
        </p:nvGraphicFramePr>
        <p:xfrm>
          <a:off x="4229100" y="1896991"/>
          <a:ext cx="1462444" cy="865528"/>
        </p:xfrm>
        <a:graphic>
          <a:graphicData uri="http://schemas.openxmlformats.org/presentationml/2006/ole">
            <p:oleObj spid="_x0000_s168965" name="Equation" r:id="rId5" imgW="622300" imgH="368300" progId="Equation.3">
              <p:embed/>
            </p:oleObj>
          </a:graphicData>
        </a:graphic>
      </p:graphicFrame>
      <p:graphicFrame>
        <p:nvGraphicFramePr>
          <p:cNvPr id="168966" name="Object 6"/>
          <p:cNvGraphicFramePr>
            <a:graphicFrameLocks noChangeAspect="1"/>
          </p:cNvGraphicFramePr>
          <p:nvPr/>
        </p:nvGraphicFramePr>
        <p:xfrm>
          <a:off x="4229100" y="2852165"/>
          <a:ext cx="1601043" cy="474383"/>
        </p:xfrm>
        <a:graphic>
          <a:graphicData uri="http://schemas.openxmlformats.org/presentationml/2006/ole">
            <p:oleObj spid="_x0000_s168966" name="Equation" r:id="rId6" imgW="685800" imgH="203200" progId="Equation.3">
              <p:embed/>
            </p:oleObj>
          </a:graphicData>
        </a:graphic>
      </p:graphicFrame>
      <p:graphicFrame>
        <p:nvGraphicFramePr>
          <p:cNvPr id="168967" name="Object 7"/>
          <p:cNvGraphicFramePr>
            <a:graphicFrameLocks noChangeAspect="1"/>
          </p:cNvGraphicFramePr>
          <p:nvPr/>
        </p:nvGraphicFramePr>
        <p:xfrm>
          <a:off x="6505370" y="1388242"/>
          <a:ext cx="905471" cy="346902"/>
        </p:xfrm>
        <a:graphic>
          <a:graphicData uri="http://schemas.openxmlformats.org/presentationml/2006/ole">
            <p:oleObj spid="_x0000_s168967" name="Equation" r:id="rId7" imgW="330200" imgH="127000" progId="Equation.3">
              <p:embed/>
            </p:oleObj>
          </a:graphicData>
        </a:graphic>
      </p:graphicFrame>
      <p:graphicFrame>
        <p:nvGraphicFramePr>
          <p:cNvPr id="168968" name="Object 8"/>
          <p:cNvGraphicFramePr>
            <a:graphicFrameLocks noChangeAspect="1"/>
          </p:cNvGraphicFramePr>
          <p:nvPr/>
        </p:nvGraphicFramePr>
        <p:xfrm>
          <a:off x="6505370" y="2025358"/>
          <a:ext cx="1482725" cy="414338"/>
        </p:xfrm>
        <a:graphic>
          <a:graphicData uri="http://schemas.openxmlformats.org/presentationml/2006/ole">
            <p:oleObj spid="_x0000_s168968" name="Equation" r:id="rId8" imgW="635000" imgH="177800" progId="Equation.3">
              <p:embed/>
            </p:oleObj>
          </a:graphicData>
        </a:graphic>
      </p:graphicFrame>
      <p:graphicFrame>
        <p:nvGraphicFramePr>
          <p:cNvPr id="168969" name="Object 9"/>
          <p:cNvGraphicFramePr>
            <a:graphicFrameLocks noChangeAspect="1"/>
          </p:cNvGraphicFramePr>
          <p:nvPr/>
        </p:nvGraphicFramePr>
        <p:xfrm>
          <a:off x="4197915" y="3586163"/>
          <a:ext cx="3462337" cy="425450"/>
        </p:xfrm>
        <a:graphic>
          <a:graphicData uri="http://schemas.openxmlformats.org/presentationml/2006/ole">
            <p:oleObj spid="_x0000_s168969" name="Equation" r:id="rId9" imgW="1447800" imgH="177800" progId="Equation.3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14395" y="3511936"/>
            <a:ext cx="3956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Perturb about equilibrium: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4395" y="4287501"/>
            <a:ext cx="3956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Seek solutions of the form: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661429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i="1" dirty="0" smtClean="0">
                <a:latin typeface="Times New Roman"/>
                <a:cs typeface="Times New Roman"/>
              </a:rPr>
              <a:t>But first</a:t>
            </a:r>
            <a:r>
              <a:rPr lang="en-US" sz="3500" dirty="0" smtClean="0">
                <a:latin typeface="Times New Roman"/>
                <a:cs typeface="Times New Roman"/>
              </a:rPr>
              <a:t>…</a:t>
            </a:r>
            <a:endParaRPr lang="en-US" sz="35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4395" y="5050356"/>
            <a:ext cx="3956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Test for linear stability:</a:t>
            </a:r>
            <a:endParaRPr lang="en-US" sz="2400" dirty="0">
              <a:latin typeface="Times New Roman"/>
              <a:cs typeface="Times New Roman"/>
            </a:endParaRPr>
          </a:p>
        </p:txBody>
      </p:sp>
      <p:graphicFrame>
        <p:nvGraphicFramePr>
          <p:cNvPr id="168970" name="Object 10"/>
          <p:cNvGraphicFramePr>
            <a:graphicFrameLocks noChangeAspect="1"/>
          </p:cNvGraphicFramePr>
          <p:nvPr/>
        </p:nvGraphicFramePr>
        <p:xfrm>
          <a:off x="4216289" y="5125060"/>
          <a:ext cx="3275012" cy="373063"/>
        </p:xfrm>
        <a:graphic>
          <a:graphicData uri="http://schemas.openxmlformats.org/presentationml/2006/ole">
            <p:oleObj spid="_x0000_s168970" name="Equation" r:id="rId10" imgW="1447800" imgH="1651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558699" y="4957763"/>
            <a:ext cx="6288546" cy="389097"/>
            <a:chOff x="1558699" y="4957763"/>
            <a:chExt cx="6288546" cy="389097"/>
          </a:xfrm>
        </p:grpSpPr>
        <p:grpSp>
          <p:nvGrpSpPr>
            <p:cNvPr id="28" name="Group 27"/>
            <p:cNvGrpSpPr/>
            <p:nvPr/>
          </p:nvGrpSpPr>
          <p:grpSpPr>
            <a:xfrm>
              <a:off x="1558699" y="4957923"/>
              <a:ext cx="6288546" cy="388937"/>
              <a:chOff x="1570794" y="5357058"/>
              <a:chExt cx="6288546" cy="388937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1570794" y="5600098"/>
                <a:ext cx="5999238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3235228" y="550865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755892" y="550865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0487" name="Picture 7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rcRect/>
                <a:stretch>
                  <a:fillRect/>
                </a:stretch>
              </p:blipFill>
            </mc:Choice>
            <mc:Fallback>
              <p:blipFill>
                <a:blip r:embed="rId3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7596188" y="4957763"/>
              <a:ext cx="250825" cy="388937"/>
            </a:xfrm>
            <a:prstGeom prst="rect">
              <a:avLst/>
            </a:prstGeom>
            <a:noFill/>
          </p:spPr>
        </p:pic>
      </p:grpSp>
      <p:pic>
        <p:nvPicPr>
          <p:cNvPr id="20482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166688" y="1360488"/>
            <a:ext cx="8810625" cy="654050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1167456" y="1312810"/>
            <a:ext cx="6709145" cy="1921805"/>
            <a:chOff x="1167456" y="897944"/>
            <a:chExt cx="6709145" cy="1921805"/>
          </a:xfrm>
        </p:grpSpPr>
        <p:sp>
          <p:nvSpPr>
            <p:cNvPr id="3" name="Rectangle 2"/>
            <p:cNvSpPr/>
            <p:nvPr/>
          </p:nvSpPr>
          <p:spPr>
            <a:xfrm>
              <a:off x="1167456" y="897944"/>
              <a:ext cx="2591495" cy="753526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67400" y="1804086"/>
              <a:ext cx="660920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FF0000"/>
                  </a:solidFill>
                  <a:latin typeface="Garamond"/>
                  <a:cs typeface="Garamond"/>
                </a:rPr>
                <a:t>c</a:t>
              </a:r>
              <a:r>
                <a:rPr lang="en-US" sz="3000" dirty="0" smtClean="0">
                  <a:solidFill>
                    <a:srgbClr val="FF0000"/>
                  </a:solidFill>
                  <a:latin typeface="Garamond"/>
                  <a:cs typeface="Garamond"/>
                </a:rPr>
                <a:t>reate a local temperature gradient along </a:t>
              </a:r>
              <a:r>
                <a:rPr lang="en-US" sz="3000" i="1" dirty="0" smtClean="0">
                  <a:solidFill>
                    <a:srgbClr val="FF0000"/>
                  </a:solidFill>
                  <a:latin typeface="Garamond"/>
                  <a:cs typeface="Garamond"/>
                </a:rPr>
                <a:t>B</a:t>
              </a:r>
              <a:r>
                <a:rPr lang="en-US" sz="3000" dirty="0" smtClean="0">
                  <a:solidFill>
                    <a:srgbClr val="FF0000"/>
                  </a:solidFill>
                  <a:latin typeface="Garamond"/>
                  <a:cs typeface="Garamond"/>
                </a:rPr>
                <a:t>, </a:t>
              </a:r>
              <a:br>
                <a:rPr lang="en-US" sz="3000" dirty="0" smtClean="0">
                  <a:solidFill>
                    <a:srgbClr val="FF0000"/>
                  </a:solidFill>
                  <a:latin typeface="Garamond"/>
                  <a:cs typeface="Garamond"/>
                </a:rPr>
              </a:br>
              <a:r>
                <a:rPr lang="en-US" sz="3000" dirty="0" smtClean="0">
                  <a:solidFill>
                    <a:srgbClr val="FF0000"/>
                  </a:solidFill>
                  <a:latin typeface="Garamond"/>
                  <a:cs typeface="Garamond"/>
                </a:rPr>
                <a:t>create a heat flux along </a:t>
              </a:r>
              <a:r>
                <a:rPr lang="en-US" sz="3000" i="1" dirty="0" smtClean="0">
                  <a:solidFill>
                    <a:srgbClr val="FF0000"/>
                  </a:solidFill>
                  <a:latin typeface="Garamond"/>
                  <a:cs typeface="Garamond"/>
                </a:rPr>
                <a:t>B</a:t>
              </a:r>
              <a:endParaRPr lang="en-US" sz="3000" dirty="0">
                <a:solidFill>
                  <a:srgbClr val="FF0000"/>
                </a:solidFill>
                <a:latin typeface="Garamond"/>
                <a:cs typeface="Garamond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353943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aramond"/>
                <a:cs typeface="Garamond"/>
              </a:rPr>
              <a:t>Anisotropic Heat Flux: What does it do?</a:t>
            </a:r>
            <a:endParaRPr lang="en-US" sz="3500" dirty="0">
              <a:latin typeface="Garamond"/>
              <a:cs typeface="Garamond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067353" y="4313238"/>
            <a:ext cx="3051389" cy="979165"/>
            <a:chOff x="3067353" y="4313238"/>
            <a:chExt cx="3051389" cy="979165"/>
          </a:xfrm>
        </p:grpSpPr>
        <p:sp>
          <p:nvSpPr>
            <p:cNvPr id="16" name="Oval 15"/>
            <p:cNvSpPr/>
            <p:nvPr/>
          </p:nvSpPr>
          <p:spPr>
            <a:xfrm>
              <a:off x="3223133" y="5109523"/>
              <a:ext cx="182880" cy="182880"/>
            </a:xfrm>
            <a:prstGeom prst="ellipse">
              <a:avLst/>
            </a:prstGeom>
            <a:solidFill>
              <a:srgbClr val="F94C4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743797" y="5109523"/>
              <a:ext cx="182880" cy="182880"/>
            </a:xfrm>
            <a:prstGeom prst="ellipse">
              <a:avLst/>
            </a:prstGeom>
            <a:solidFill>
              <a:srgbClr val="4F4E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3067353" y="4838103"/>
              <a:ext cx="3051389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485" name="Picture 5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rcRect/>
                <a:stretch>
                  <a:fillRect/>
                </a:stretch>
              </p:blipFill>
            </mc:Choice>
            <mc:Fallback>
              <p:blipFill>
                <a:blip r:embed="rId7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4321175" y="4313238"/>
              <a:ext cx="474663" cy="3905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125538" y="4242684"/>
            <a:ext cx="5982756" cy="1828800"/>
            <a:chOff x="1125538" y="4242684"/>
            <a:chExt cx="5982756" cy="1828800"/>
          </a:xfrm>
        </p:grpSpPr>
        <p:sp>
          <p:nvSpPr>
            <p:cNvPr id="13" name="Rectangle 12"/>
            <p:cNvSpPr/>
            <p:nvPr/>
          </p:nvSpPr>
          <p:spPr>
            <a:xfrm>
              <a:off x="2056189" y="4242684"/>
              <a:ext cx="5052105" cy="182880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100000">
                  <a:srgbClr val="0000FF"/>
                </a:gs>
                <a:gs pos="50000">
                  <a:schemeClr val="bg1"/>
                </a:gs>
              </a:gsLst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rot="16200000" flipV="1">
              <a:off x="1001935" y="5330015"/>
              <a:ext cx="78263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4757" name="Picture 5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rcRect/>
                <a:stretch>
                  <a:fillRect/>
                </a:stretch>
              </p:blipFill>
            </mc:Choice>
            <mc:Fallback>
              <p:blipFill>
                <a:blip r:embed="rId3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1125538" y="4549775"/>
              <a:ext cx="530225" cy="277813"/>
            </a:xfrm>
            <a:prstGeom prst="rect">
              <a:avLst/>
            </a:prstGeom>
            <a:noFill/>
          </p:spPr>
        </p:pic>
      </p:grpSp>
      <p:grpSp>
        <p:nvGrpSpPr>
          <p:cNvPr id="8" name="Group 7"/>
          <p:cNvGrpSpPr/>
          <p:nvPr/>
        </p:nvGrpSpPr>
        <p:grpSpPr>
          <a:xfrm>
            <a:off x="748360" y="1312810"/>
            <a:ext cx="7671503" cy="1913894"/>
            <a:chOff x="748360" y="897944"/>
            <a:chExt cx="7671503" cy="1913894"/>
          </a:xfrm>
        </p:grpSpPr>
        <p:sp>
          <p:nvSpPr>
            <p:cNvPr id="6" name="Rectangle 5"/>
            <p:cNvSpPr/>
            <p:nvPr/>
          </p:nvSpPr>
          <p:spPr>
            <a:xfrm>
              <a:off x="3795890" y="897944"/>
              <a:ext cx="2591495" cy="753526"/>
            </a:xfrm>
            <a:prstGeom prst="rect">
              <a:avLst/>
            </a:prstGeom>
            <a:noFill/>
            <a:ln w="31750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8360" y="1796175"/>
              <a:ext cx="767150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dirty="0" smtClean="0">
                  <a:solidFill>
                    <a:srgbClr val="008000"/>
                  </a:solidFill>
                  <a:latin typeface="Garamond"/>
                  <a:cs typeface="Garamond"/>
                </a:rPr>
                <a:t>align </a:t>
              </a:r>
              <a:r>
                <a:rPr lang="en-US" sz="3000" i="1" dirty="0" smtClean="0">
                  <a:solidFill>
                    <a:srgbClr val="008000"/>
                  </a:solidFill>
                  <a:latin typeface="Garamond"/>
                  <a:cs typeface="Garamond"/>
                </a:rPr>
                <a:t>B</a:t>
              </a:r>
              <a:r>
                <a:rPr lang="en-US" sz="3000" dirty="0" smtClean="0">
                  <a:solidFill>
                    <a:srgbClr val="008000"/>
                  </a:solidFill>
                  <a:latin typeface="Garamond"/>
                  <a:cs typeface="Garamond"/>
                </a:rPr>
                <a:t> with the background temperature gradient, </a:t>
              </a:r>
              <a:br>
                <a:rPr lang="en-US" sz="3000" dirty="0" smtClean="0">
                  <a:solidFill>
                    <a:srgbClr val="008000"/>
                  </a:solidFill>
                  <a:latin typeface="Garamond"/>
                  <a:cs typeface="Garamond"/>
                </a:rPr>
              </a:br>
              <a:r>
                <a:rPr lang="en-US" sz="3000" dirty="0" smtClean="0">
                  <a:solidFill>
                    <a:srgbClr val="008000"/>
                  </a:solidFill>
                  <a:latin typeface="Garamond"/>
                  <a:cs typeface="Garamond"/>
                </a:rPr>
                <a:t>create a heat flux </a:t>
              </a:r>
              <a:endParaRPr lang="en-US" sz="3000" dirty="0">
                <a:solidFill>
                  <a:srgbClr val="008000"/>
                </a:solidFill>
                <a:latin typeface="Garamond"/>
                <a:cs typeface="Garamond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353943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aramond"/>
                <a:cs typeface="Garamond"/>
              </a:rPr>
              <a:t>Anisotropic Heat Flux: What does it do?</a:t>
            </a:r>
            <a:endParaRPr lang="en-US" sz="3500" dirty="0">
              <a:latin typeface="Garamond"/>
              <a:cs typeface="Garamond"/>
            </a:endParaRPr>
          </a:p>
        </p:txBody>
      </p:sp>
      <p:pic>
        <p:nvPicPr>
          <p:cNvPr id="74759" name="Picture 7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166688" y="1360488"/>
            <a:ext cx="8810625" cy="654050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1570794" y="4556125"/>
            <a:ext cx="6904941" cy="1070128"/>
            <a:chOff x="1570794" y="4556125"/>
            <a:chExt cx="6904941" cy="1070128"/>
          </a:xfrm>
        </p:grpSpPr>
        <p:grpSp>
          <p:nvGrpSpPr>
            <p:cNvPr id="30" name="Group 29"/>
            <p:cNvGrpSpPr/>
            <p:nvPr/>
          </p:nvGrpSpPr>
          <p:grpSpPr>
            <a:xfrm>
              <a:off x="1570794" y="4704445"/>
              <a:ext cx="6904941" cy="921808"/>
              <a:chOff x="1570794" y="4813300"/>
              <a:chExt cx="6904941" cy="921808"/>
            </a:xfrm>
          </p:grpSpPr>
          <p:sp>
            <p:nvSpPr>
              <p:cNvPr id="26" name="Freeform 25"/>
              <p:cNvSpPr/>
              <p:nvPr/>
            </p:nvSpPr>
            <p:spPr>
              <a:xfrm>
                <a:off x="1570794" y="4813300"/>
                <a:ext cx="5999238" cy="921808"/>
              </a:xfrm>
              <a:custGeom>
                <a:avLst/>
                <a:gdLst>
                  <a:gd name="connsiteX0" fmla="*/ 0 w 5054600"/>
                  <a:gd name="connsiteY0" fmla="*/ 463550 h 921808"/>
                  <a:gd name="connsiteX1" fmla="*/ 1276350 w 5054600"/>
                  <a:gd name="connsiteY1" fmla="*/ 0 h 921808"/>
                  <a:gd name="connsiteX2" fmla="*/ 2520950 w 5054600"/>
                  <a:gd name="connsiteY2" fmla="*/ 463550 h 921808"/>
                  <a:gd name="connsiteX3" fmla="*/ 3797300 w 5054600"/>
                  <a:gd name="connsiteY3" fmla="*/ 920750 h 921808"/>
                  <a:gd name="connsiteX4" fmla="*/ 5054600 w 5054600"/>
                  <a:gd name="connsiteY4" fmla="*/ 457200 h 921808"/>
                  <a:gd name="connsiteX0" fmla="*/ 0 w 5054600"/>
                  <a:gd name="connsiteY0" fmla="*/ 463550 h 921808"/>
                  <a:gd name="connsiteX1" fmla="*/ 1276350 w 5054600"/>
                  <a:gd name="connsiteY1" fmla="*/ 0 h 921808"/>
                  <a:gd name="connsiteX2" fmla="*/ 2520950 w 5054600"/>
                  <a:gd name="connsiteY2" fmla="*/ 463550 h 921808"/>
                  <a:gd name="connsiteX3" fmla="*/ 3797300 w 5054600"/>
                  <a:gd name="connsiteY3" fmla="*/ 920750 h 921808"/>
                  <a:gd name="connsiteX4" fmla="*/ 5054600 w 5054600"/>
                  <a:gd name="connsiteY4" fmla="*/ 457200 h 921808"/>
                  <a:gd name="connsiteX0" fmla="*/ 0 w 5054600"/>
                  <a:gd name="connsiteY0" fmla="*/ 463550 h 921808"/>
                  <a:gd name="connsiteX1" fmla="*/ 1276350 w 5054600"/>
                  <a:gd name="connsiteY1" fmla="*/ 0 h 921808"/>
                  <a:gd name="connsiteX2" fmla="*/ 2520950 w 5054600"/>
                  <a:gd name="connsiteY2" fmla="*/ 463550 h 921808"/>
                  <a:gd name="connsiteX3" fmla="*/ 3797300 w 5054600"/>
                  <a:gd name="connsiteY3" fmla="*/ 920750 h 921808"/>
                  <a:gd name="connsiteX4" fmla="*/ 5054600 w 5054600"/>
                  <a:gd name="connsiteY4" fmla="*/ 457200 h 921808"/>
                  <a:gd name="connsiteX0" fmla="*/ 0 w 5054600"/>
                  <a:gd name="connsiteY0" fmla="*/ 463550 h 921808"/>
                  <a:gd name="connsiteX1" fmla="*/ 1276350 w 5054600"/>
                  <a:gd name="connsiteY1" fmla="*/ 0 h 921808"/>
                  <a:gd name="connsiteX2" fmla="*/ 2520950 w 5054600"/>
                  <a:gd name="connsiteY2" fmla="*/ 463550 h 921808"/>
                  <a:gd name="connsiteX3" fmla="*/ 3797300 w 5054600"/>
                  <a:gd name="connsiteY3" fmla="*/ 920750 h 921808"/>
                  <a:gd name="connsiteX4" fmla="*/ 5054600 w 5054600"/>
                  <a:gd name="connsiteY4" fmla="*/ 457200 h 921808"/>
                  <a:gd name="connsiteX0" fmla="*/ 0 w 5054600"/>
                  <a:gd name="connsiteY0" fmla="*/ 463550 h 921808"/>
                  <a:gd name="connsiteX1" fmla="*/ 1276350 w 5054600"/>
                  <a:gd name="connsiteY1" fmla="*/ 0 h 921808"/>
                  <a:gd name="connsiteX2" fmla="*/ 2520950 w 5054600"/>
                  <a:gd name="connsiteY2" fmla="*/ 463550 h 921808"/>
                  <a:gd name="connsiteX3" fmla="*/ 3797300 w 5054600"/>
                  <a:gd name="connsiteY3" fmla="*/ 920750 h 921808"/>
                  <a:gd name="connsiteX4" fmla="*/ 5054600 w 5054600"/>
                  <a:gd name="connsiteY4" fmla="*/ 457200 h 921808"/>
                  <a:gd name="connsiteX0" fmla="*/ 0 w 5054600"/>
                  <a:gd name="connsiteY0" fmla="*/ 463550 h 921808"/>
                  <a:gd name="connsiteX1" fmla="*/ 1276350 w 5054600"/>
                  <a:gd name="connsiteY1" fmla="*/ 0 h 921808"/>
                  <a:gd name="connsiteX2" fmla="*/ 2520950 w 5054600"/>
                  <a:gd name="connsiteY2" fmla="*/ 463550 h 921808"/>
                  <a:gd name="connsiteX3" fmla="*/ 3797300 w 5054600"/>
                  <a:gd name="connsiteY3" fmla="*/ 920750 h 921808"/>
                  <a:gd name="connsiteX4" fmla="*/ 5054600 w 5054600"/>
                  <a:gd name="connsiteY4" fmla="*/ 457200 h 921808"/>
                  <a:gd name="connsiteX0" fmla="*/ 0 w 5054600"/>
                  <a:gd name="connsiteY0" fmla="*/ 463550 h 921808"/>
                  <a:gd name="connsiteX1" fmla="*/ 1276350 w 5054600"/>
                  <a:gd name="connsiteY1" fmla="*/ 0 h 921808"/>
                  <a:gd name="connsiteX2" fmla="*/ 2520950 w 5054600"/>
                  <a:gd name="connsiteY2" fmla="*/ 463550 h 921808"/>
                  <a:gd name="connsiteX3" fmla="*/ 3797300 w 5054600"/>
                  <a:gd name="connsiteY3" fmla="*/ 920750 h 921808"/>
                  <a:gd name="connsiteX4" fmla="*/ 5054600 w 5054600"/>
                  <a:gd name="connsiteY4" fmla="*/ 457200 h 921808"/>
                  <a:gd name="connsiteX0" fmla="*/ 0 w 5054600"/>
                  <a:gd name="connsiteY0" fmla="*/ 463550 h 921808"/>
                  <a:gd name="connsiteX1" fmla="*/ 1276350 w 5054600"/>
                  <a:gd name="connsiteY1" fmla="*/ 0 h 921808"/>
                  <a:gd name="connsiteX2" fmla="*/ 2520950 w 5054600"/>
                  <a:gd name="connsiteY2" fmla="*/ 463550 h 921808"/>
                  <a:gd name="connsiteX3" fmla="*/ 3797300 w 5054600"/>
                  <a:gd name="connsiteY3" fmla="*/ 920750 h 921808"/>
                  <a:gd name="connsiteX4" fmla="*/ 5054600 w 5054600"/>
                  <a:gd name="connsiteY4" fmla="*/ 457200 h 92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54600" h="921808">
                    <a:moveTo>
                      <a:pt x="0" y="463550"/>
                    </a:moveTo>
                    <a:cubicBezTo>
                      <a:pt x="428096" y="231775"/>
                      <a:pt x="856192" y="0"/>
                      <a:pt x="1276350" y="0"/>
                    </a:cubicBezTo>
                    <a:cubicBezTo>
                      <a:pt x="1696508" y="0"/>
                      <a:pt x="2107142" y="246002"/>
                      <a:pt x="2520950" y="463550"/>
                    </a:cubicBezTo>
                    <a:cubicBezTo>
                      <a:pt x="2934758" y="681098"/>
                      <a:pt x="3375025" y="921808"/>
                      <a:pt x="3797300" y="920750"/>
                    </a:cubicBezTo>
                    <a:cubicBezTo>
                      <a:pt x="4219575" y="919692"/>
                      <a:pt x="5054600" y="457200"/>
                      <a:pt x="5054600" y="457200"/>
                    </a:cubicBezTo>
                  </a:path>
                </a:pathLst>
              </a:custGeom>
              <a:ln w="12700">
                <a:solidFill>
                  <a:schemeClr val="tx1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6" name="Straight Arrow Connector 35"/>
            <p:cNvCxnSpPr/>
            <p:nvPr/>
          </p:nvCxnSpPr>
          <p:spPr>
            <a:xfrm rot="10800000">
              <a:off x="3674943" y="4634746"/>
              <a:ext cx="1840487" cy="7604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4758" name="Picture 6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rcRect/>
                <a:stretch>
                  <a:fillRect/>
                </a:stretch>
              </p:blipFill>
            </mc:Choice>
            <mc:Fallback>
              <p:blipFill>
                <a:blip r:embed="rId7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4538663" y="4556125"/>
              <a:ext cx="474662" cy="388938"/>
            </a:xfrm>
            <a:prstGeom prst="rect">
              <a:avLst/>
            </a:prstGeom>
            <a:noFill/>
          </p:spPr>
        </p:pic>
        <p:pic>
          <p:nvPicPr>
            <p:cNvPr id="74756" name="Picture 4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rcRect/>
                <a:stretch>
                  <a:fillRect/>
                </a:stretch>
              </p:blipFill>
            </mc:Choice>
            <mc:Fallback>
              <p:blipFill>
                <a:blip r:embed="rId9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7612063" y="4916488"/>
              <a:ext cx="863600" cy="388937"/>
            </a:xfrm>
            <a:prstGeom prst="rect">
              <a:avLst/>
            </a:prstGeom>
            <a:noFill/>
          </p:spPr>
        </p:pic>
      </p:grpSp>
      <p:grpSp>
        <p:nvGrpSpPr>
          <p:cNvPr id="21" name="Group 20"/>
          <p:cNvGrpSpPr/>
          <p:nvPr/>
        </p:nvGrpSpPr>
        <p:grpSpPr>
          <a:xfrm>
            <a:off x="1570794" y="4921250"/>
            <a:ext cx="6288919" cy="388938"/>
            <a:chOff x="1570794" y="4921250"/>
            <a:chExt cx="6288919" cy="388938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570794" y="5164678"/>
              <a:ext cx="5999238" cy="0"/>
            </a:xfrm>
            <a:prstGeom prst="line">
              <a:avLst/>
            </a:prstGeom>
            <a:ln w="12700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4755" name="Picture 3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0"/>
                <a:srcRect/>
                <a:stretch>
                  <a:fillRect/>
                </a:stretch>
              </p:blipFill>
            </mc:Choice>
            <mc:Fallback>
              <p:blipFill>
                <a:blip r:embed="rId11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7608888" y="4921250"/>
              <a:ext cx="250825" cy="38893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740975" y="1312810"/>
            <a:ext cx="8252202" cy="1913140"/>
            <a:chOff x="740975" y="897944"/>
            <a:chExt cx="8252202" cy="1913140"/>
          </a:xfrm>
        </p:grpSpPr>
        <p:sp>
          <p:nvSpPr>
            <p:cNvPr id="9" name="Rectangle 8"/>
            <p:cNvSpPr/>
            <p:nvPr/>
          </p:nvSpPr>
          <p:spPr>
            <a:xfrm>
              <a:off x="6401682" y="897944"/>
              <a:ext cx="2591495" cy="753526"/>
            </a:xfrm>
            <a:prstGeom prst="rect">
              <a:avLst/>
            </a:prstGeom>
            <a:noFill/>
            <a:ln w="317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0975" y="1795421"/>
              <a:ext cx="766211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00FF"/>
                  </a:solidFill>
                  <a:latin typeface="Garamond"/>
                  <a:cs typeface="Garamond"/>
                </a:rPr>
                <a:t>p</a:t>
              </a:r>
              <a:r>
                <a:rPr lang="en-US" sz="3000" dirty="0" smtClean="0">
                  <a:solidFill>
                    <a:srgbClr val="0000FF"/>
                  </a:solidFill>
                  <a:latin typeface="Garamond"/>
                  <a:cs typeface="Garamond"/>
                </a:rPr>
                <a:t>erturb </a:t>
              </a:r>
              <a:r>
                <a:rPr lang="en-US" sz="3000" i="1" dirty="0" smtClean="0">
                  <a:solidFill>
                    <a:srgbClr val="0000FF"/>
                  </a:solidFill>
                  <a:latin typeface="Garamond"/>
                  <a:cs typeface="Garamond"/>
                </a:rPr>
                <a:t>B</a:t>
              </a:r>
              <a:r>
                <a:rPr lang="en-US" sz="3000" dirty="0" smtClean="0">
                  <a:solidFill>
                    <a:srgbClr val="0000FF"/>
                  </a:solidFill>
                  <a:latin typeface="Garamond"/>
                  <a:cs typeface="Garamond"/>
                </a:rPr>
                <a:t> on which a heat flux is being channeled, </a:t>
              </a:r>
              <a:br>
                <a:rPr lang="en-US" sz="3000" dirty="0" smtClean="0">
                  <a:solidFill>
                    <a:srgbClr val="0000FF"/>
                  </a:solidFill>
                  <a:latin typeface="Garamond"/>
                  <a:cs typeface="Garamond"/>
                </a:rPr>
              </a:br>
              <a:r>
                <a:rPr lang="en-US" sz="3000" dirty="0" smtClean="0">
                  <a:solidFill>
                    <a:srgbClr val="0000FF"/>
                  </a:solidFill>
                  <a:latin typeface="Garamond"/>
                  <a:cs typeface="Garamond"/>
                </a:rPr>
                <a:t>increase/decrease that heat flux </a:t>
              </a:r>
              <a:endParaRPr lang="en-US" sz="3000" dirty="0">
                <a:solidFill>
                  <a:srgbClr val="0000FF"/>
                </a:solidFill>
                <a:latin typeface="Garamond"/>
                <a:cs typeface="Garamond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353943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aramond"/>
                <a:cs typeface="Garamond"/>
              </a:rPr>
              <a:t>Anisotropic Heat Flux: What does it do?</a:t>
            </a:r>
            <a:endParaRPr lang="en-US" sz="3500" dirty="0">
              <a:latin typeface="Garamond"/>
              <a:cs typeface="Garamond"/>
            </a:endParaRPr>
          </a:p>
        </p:txBody>
      </p:sp>
      <p:pic>
        <p:nvPicPr>
          <p:cNvPr id="73737" name="Picture 9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166688" y="1360488"/>
            <a:ext cx="8810625" cy="654050"/>
          </a:xfrm>
          <a:prstGeom prst="rect">
            <a:avLst/>
          </a:prstGeom>
          <a:noFill/>
        </p:spPr>
      </p:pic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2085326" y="3159405"/>
            <a:ext cx="5019493" cy="4081088"/>
            <a:chOff x="904964" y="1031878"/>
            <a:chExt cx="7369493" cy="5991769"/>
          </a:xfrm>
        </p:grpSpPr>
        <p:sp>
          <p:nvSpPr>
            <p:cNvPr id="62" name="Oval 61"/>
            <p:cNvSpPr/>
            <p:nvPr/>
          </p:nvSpPr>
          <p:spPr>
            <a:xfrm>
              <a:off x="3198408" y="2057400"/>
              <a:ext cx="2743200" cy="274320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lgDash"/>
            </a:ln>
            <a:effectLst/>
            <a:scene3d>
              <a:camera prst="perspectiveFront" fov="7200000">
                <a:rot lat="1830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63" name="Object 2"/>
            <p:cNvGraphicFramePr>
              <a:graphicFrameLocks noChangeAspect="1"/>
            </p:cNvGraphicFramePr>
            <p:nvPr/>
          </p:nvGraphicFramePr>
          <p:xfrm>
            <a:off x="3405437" y="1031878"/>
            <a:ext cx="2308225" cy="615951"/>
          </p:xfrm>
          <a:graphic>
            <a:graphicData uri="http://schemas.openxmlformats.org/presentationml/2006/ole">
              <p:oleObj spid="_x0000_s136194" name="Equation" r:id="rId5" imgW="762000" imgH="203200" progId="Equation.3">
                <p:embed/>
              </p:oleObj>
            </a:graphicData>
          </a:graphic>
        </p:graphicFrame>
        <p:grpSp>
          <p:nvGrpSpPr>
            <p:cNvPr id="64" name="Group 50"/>
            <p:cNvGrpSpPr/>
            <p:nvPr/>
          </p:nvGrpSpPr>
          <p:grpSpPr>
            <a:xfrm>
              <a:off x="904964" y="2167319"/>
              <a:ext cx="7369493" cy="4856328"/>
              <a:chOff x="904964" y="2167319"/>
              <a:chExt cx="7369493" cy="4856328"/>
            </a:xfrm>
            <a:scene3d>
              <a:camera prst="perspectiveFront" fov="7200000">
                <a:rot lat="2100000" lon="0" rev="0"/>
              </a:camera>
              <a:lightRig rig="threePt" dir="t"/>
            </a:scene3d>
          </p:grpSpPr>
          <p:graphicFrame>
            <p:nvGraphicFramePr>
              <p:cNvPr id="65" name="Object 3"/>
              <p:cNvGraphicFramePr>
                <a:graphicFrameLocks noChangeAspect="1"/>
              </p:cNvGraphicFramePr>
              <p:nvPr/>
            </p:nvGraphicFramePr>
            <p:xfrm>
              <a:off x="904964" y="4061204"/>
              <a:ext cx="730250" cy="385763"/>
            </p:xfrm>
            <a:graphic>
              <a:graphicData uri="http://schemas.openxmlformats.org/presentationml/2006/ole">
                <p:oleObj spid="_x0000_s136195" name="Equation" r:id="rId6" imgW="241300" imgH="127000" progId="Equation.3">
                  <p:embed/>
                </p:oleObj>
              </a:graphicData>
            </a:graphic>
          </p:graphicFrame>
          <p:grpSp>
            <p:nvGrpSpPr>
              <p:cNvPr id="66" name="Group 43"/>
              <p:cNvGrpSpPr/>
              <p:nvPr/>
            </p:nvGrpSpPr>
            <p:grpSpPr>
              <a:xfrm>
                <a:off x="2510458" y="2167319"/>
                <a:ext cx="4114800" cy="4856328"/>
                <a:chOff x="2510458" y="1295015"/>
                <a:chExt cx="4114800" cy="4856328"/>
              </a:xfrm>
            </p:grpSpPr>
            <p:cxnSp>
              <p:nvCxnSpPr>
                <p:cNvPr id="70" name="Straight Arrow Connector 4"/>
                <p:cNvCxnSpPr/>
                <p:nvPr/>
              </p:nvCxnSpPr>
              <p:spPr>
                <a:xfrm rot="16200000" flipV="1">
                  <a:off x="82296" y="3723182"/>
                  <a:ext cx="4856323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stealth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/>
                <p:cNvCxnSpPr/>
                <p:nvPr/>
              </p:nvCxnSpPr>
              <p:spPr>
                <a:xfrm rot="16200000" flipV="1">
                  <a:off x="770246" y="3723181"/>
                  <a:ext cx="4856323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stealth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6"/>
                <p:cNvCxnSpPr/>
                <p:nvPr/>
              </p:nvCxnSpPr>
              <p:spPr>
                <a:xfrm rot="16200000" flipV="1">
                  <a:off x="1453896" y="3723180"/>
                  <a:ext cx="4856323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stealth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/>
                <p:cNvCxnSpPr/>
                <p:nvPr/>
              </p:nvCxnSpPr>
              <p:spPr>
                <a:xfrm rot="16200000" flipV="1">
                  <a:off x="2143838" y="3723179"/>
                  <a:ext cx="4856323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stealth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/>
                <p:cNvCxnSpPr/>
                <p:nvPr/>
              </p:nvCxnSpPr>
              <p:spPr>
                <a:xfrm rot="16200000" flipV="1">
                  <a:off x="2825496" y="3723182"/>
                  <a:ext cx="4856323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stealth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/>
                <p:nvPr/>
              </p:nvCxnSpPr>
              <p:spPr>
                <a:xfrm rot="16200000" flipV="1">
                  <a:off x="3513446" y="3723182"/>
                  <a:ext cx="4856323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stealth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/>
                <p:cNvCxnSpPr/>
                <p:nvPr/>
              </p:nvCxnSpPr>
              <p:spPr>
                <a:xfrm rot="16200000" flipV="1">
                  <a:off x="4197096" y="3723177"/>
                  <a:ext cx="4856323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stealth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aphicFrame>
            <p:nvGraphicFramePr>
              <p:cNvPr id="67" name="Object 3"/>
              <p:cNvGraphicFramePr>
                <a:graphicFrameLocks noChangeAspect="1"/>
              </p:cNvGraphicFramePr>
              <p:nvPr/>
            </p:nvGraphicFramePr>
            <p:xfrm>
              <a:off x="7850594" y="3945317"/>
              <a:ext cx="423863" cy="501650"/>
            </p:xfrm>
            <a:graphic>
              <a:graphicData uri="http://schemas.openxmlformats.org/presentationml/2006/ole">
                <p:oleObj spid="_x0000_s136196" name="Equation" r:id="rId7" imgW="139700" imgH="165100" progId="Equation.3">
                  <p:embed/>
                </p:oleObj>
              </a:graphicData>
            </a:graphic>
          </p:graphicFrame>
          <p:cxnSp>
            <p:nvCxnSpPr>
              <p:cNvPr id="68" name="Straight Arrow Connector 67"/>
              <p:cNvCxnSpPr/>
              <p:nvPr/>
            </p:nvCxnSpPr>
            <p:spPr>
              <a:xfrm flipH="1">
                <a:off x="1270089" y="4630502"/>
                <a:ext cx="0" cy="914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 flipH="1" flipV="1">
                <a:off x="8062526" y="4630502"/>
                <a:ext cx="0" cy="914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lg" len="lg"/>
                <a:tailEnd type="arrow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Group 76"/>
          <p:cNvGrpSpPr>
            <a:grpSpLocks noChangeAspect="1"/>
          </p:cNvGrpSpPr>
          <p:nvPr/>
        </p:nvGrpSpPr>
        <p:grpSpPr>
          <a:xfrm>
            <a:off x="2122549" y="3114989"/>
            <a:ext cx="4883997" cy="4141322"/>
            <a:chOff x="904964" y="976161"/>
            <a:chExt cx="7314706" cy="6047483"/>
          </a:xfrm>
        </p:grpSpPr>
        <p:sp>
          <p:nvSpPr>
            <p:cNvPr id="78" name="Oval 77"/>
            <p:cNvSpPr/>
            <p:nvPr/>
          </p:nvSpPr>
          <p:spPr>
            <a:xfrm>
              <a:off x="3198408" y="2057400"/>
              <a:ext cx="2743200" cy="274320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lgDash"/>
            </a:ln>
            <a:effectLst/>
            <a:scene3d>
              <a:camera prst="perspectiveFront" fov="7200000">
                <a:rot lat="1830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79" name="Object 2"/>
            <p:cNvGraphicFramePr>
              <a:graphicFrameLocks noChangeAspect="1"/>
            </p:cNvGraphicFramePr>
            <p:nvPr/>
          </p:nvGraphicFramePr>
          <p:xfrm>
            <a:off x="2809875" y="976161"/>
            <a:ext cx="3500438" cy="885828"/>
          </p:xfrm>
          <a:graphic>
            <a:graphicData uri="http://schemas.openxmlformats.org/presentationml/2006/ole">
              <p:oleObj spid="_x0000_s136197" name="Equation" r:id="rId8" imgW="1155700" imgH="292100" progId="Equation.3">
                <p:embed/>
              </p:oleObj>
            </a:graphicData>
          </a:graphic>
        </p:graphicFrame>
        <p:grpSp>
          <p:nvGrpSpPr>
            <p:cNvPr id="80" name="Group 29"/>
            <p:cNvGrpSpPr/>
            <p:nvPr/>
          </p:nvGrpSpPr>
          <p:grpSpPr>
            <a:xfrm>
              <a:off x="2514644" y="2158746"/>
              <a:ext cx="4114711" cy="4860177"/>
              <a:chOff x="-4418458" y="4965994"/>
              <a:chExt cx="4114711" cy="4860177"/>
            </a:xfrm>
            <a:scene3d>
              <a:camera prst="perspectiveFront" fov="7200000">
                <a:rot lat="2100000" lon="0" rev="0"/>
              </a:camera>
              <a:lightRig rig="threePt" dir="t"/>
            </a:scene3d>
          </p:grpSpPr>
          <p:grpSp>
            <p:nvGrpSpPr>
              <p:cNvPr id="87" name="Group 20"/>
              <p:cNvGrpSpPr/>
              <p:nvPr/>
            </p:nvGrpSpPr>
            <p:grpSpPr>
              <a:xfrm>
                <a:off x="-2018247" y="4965994"/>
                <a:ext cx="1714500" cy="4847166"/>
                <a:chOff x="4910667" y="1291167"/>
                <a:chExt cx="1714500" cy="4847166"/>
              </a:xfrm>
            </p:grpSpPr>
            <p:sp>
              <p:nvSpPr>
                <p:cNvPr id="92" name="Freeform 91"/>
                <p:cNvSpPr/>
                <p:nvPr/>
              </p:nvSpPr>
              <p:spPr>
                <a:xfrm>
                  <a:off x="5935486" y="1291167"/>
                  <a:ext cx="689681" cy="4847166"/>
                </a:xfrm>
                <a:custGeom>
                  <a:avLst/>
                  <a:gdLst>
                    <a:gd name="connsiteX0" fmla="*/ 689681 w 689681"/>
                    <a:gd name="connsiteY0" fmla="*/ 4847166 h 4847166"/>
                    <a:gd name="connsiteX1" fmla="*/ 1764 w 689681"/>
                    <a:gd name="connsiteY1" fmla="*/ 2391833 h 4847166"/>
                    <a:gd name="connsiteX2" fmla="*/ 679097 w 689681"/>
                    <a:gd name="connsiteY2" fmla="*/ 0 h 4847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9681" h="4847166">
                      <a:moveTo>
                        <a:pt x="689681" y="4847166"/>
                      </a:moveTo>
                      <a:cubicBezTo>
                        <a:pt x="346604" y="4023430"/>
                        <a:pt x="3528" y="3199694"/>
                        <a:pt x="1764" y="2391833"/>
                      </a:cubicBezTo>
                      <a:cubicBezTo>
                        <a:pt x="0" y="1583972"/>
                        <a:pt x="679097" y="0"/>
                        <a:pt x="679097" y="0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  <a:tailEnd type="stealth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Freeform 92"/>
                <p:cNvSpPr/>
                <p:nvPr/>
              </p:nvSpPr>
              <p:spPr>
                <a:xfrm>
                  <a:off x="4910667" y="1301750"/>
                  <a:ext cx="338666" cy="4836583"/>
                </a:xfrm>
                <a:custGeom>
                  <a:avLst/>
                  <a:gdLst>
                    <a:gd name="connsiteX0" fmla="*/ 338666 w 338666"/>
                    <a:gd name="connsiteY0" fmla="*/ 4836583 h 4836583"/>
                    <a:gd name="connsiteX1" fmla="*/ 0 w 338666"/>
                    <a:gd name="connsiteY1" fmla="*/ 2370667 h 4836583"/>
                    <a:gd name="connsiteX2" fmla="*/ 338666 w 338666"/>
                    <a:gd name="connsiteY2" fmla="*/ 0 h 4836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8666" h="4836583">
                      <a:moveTo>
                        <a:pt x="338666" y="4836583"/>
                      </a:moveTo>
                      <a:cubicBezTo>
                        <a:pt x="169333" y="4006673"/>
                        <a:pt x="0" y="3176764"/>
                        <a:pt x="0" y="2370667"/>
                      </a:cubicBezTo>
                      <a:cubicBezTo>
                        <a:pt x="0" y="1564570"/>
                        <a:pt x="338666" y="0"/>
                        <a:pt x="338666" y="0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  <a:tailEnd type="stealth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Freeform 93"/>
                <p:cNvSpPr/>
                <p:nvPr/>
              </p:nvSpPr>
              <p:spPr>
                <a:xfrm>
                  <a:off x="5439833" y="1291167"/>
                  <a:ext cx="497417" cy="4836583"/>
                </a:xfrm>
                <a:custGeom>
                  <a:avLst/>
                  <a:gdLst>
                    <a:gd name="connsiteX0" fmla="*/ 497417 w 497417"/>
                    <a:gd name="connsiteY0" fmla="*/ 4836583 h 4836583"/>
                    <a:gd name="connsiteX1" fmla="*/ 0 w 497417"/>
                    <a:gd name="connsiteY1" fmla="*/ 2381250 h 4836583"/>
                    <a:gd name="connsiteX2" fmla="*/ 497417 w 497417"/>
                    <a:gd name="connsiteY2" fmla="*/ 0 h 4836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7417" h="4836583">
                      <a:moveTo>
                        <a:pt x="497417" y="4836583"/>
                      </a:moveTo>
                      <a:cubicBezTo>
                        <a:pt x="248708" y="4011965"/>
                        <a:pt x="0" y="3187347"/>
                        <a:pt x="0" y="2381250"/>
                      </a:cubicBezTo>
                      <a:cubicBezTo>
                        <a:pt x="0" y="1575153"/>
                        <a:pt x="497417" y="0"/>
                        <a:pt x="497417" y="0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  <a:tailEnd type="stealth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8" name="Group 25"/>
              <p:cNvGrpSpPr/>
              <p:nvPr/>
            </p:nvGrpSpPr>
            <p:grpSpPr>
              <a:xfrm rot="10800000">
                <a:off x="-4418458" y="4979005"/>
                <a:ext cx="1714500" cy="4847166"/>
                <a:chOff x="4910667" y="1291167"/>
                <a:chExt cx="1714500" cy="4847166"/>
              </a:xfrm>
            </p:grpSpPr>
            <p:sp>
              <p:nvSpPr>
                <p:cNvPr id="89" name="Freeform 88"/>
                <p:cNvSpPr/>
                <p:nvPr/>
              </p:nvSpPr>
              <p:spPr>
                <a:xfrm>
                  <a:off x="5935486" y="1291167"/>
                  <a:ext cx="689681" cy="4847166"/>
                </a:xfrm>
                <a:custGeom>
                  <a:avLst/>
                  <a:gdLst>
                    <a:gd name="connsiteX0" fmla="*/ 689681 w 689681"/>
                    <a:gd name="connsiteY0" fmla="*/ 4847166 h 4847166"/>
                    <a:gd name="connsiteX1" fmla="*/ 1764 w 689681"/>
                    <a:gd name="connsiteY1" fmla="*/ 2391833 h 4847166"/>
                    <a:gd name="connsiteX2" fmla="*/ 679097 w 689681"/>
                    <a:gd name="connsiteY2" fmla="*/ 0 h 4847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9681" h="4847166">
                      <a:moveTo>
                        <a:pt x="689681" y="4847166"/>
                      </a:moveTo>
                      <a:cubicBezTo>
                        <a:pt x="346604" y="4023430"/>
                        <a:pt x="3528" y="3199694"/>
                        <a:pt x="1764" y="2391833"/>
                      </a:cubicBezTo>
                      <a:cubicBezTo>
                        <a:pt x="0" y="1583972"/>
                        <a:pt x="679097" y="0"/>
                        <a:pt x="679097" y="0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  <a:headEnd type="stealth" w="lg" len="lg"/>
                  <a:tailEnd type="non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Freeform 89"/>
                <p:cNvSpPr/>
                <p:nvPr/>
              </p:nvSpPr>
              <p:spPr>
                <a:xfrm>
                  <a:off x="4910667" y="1301750"/>
                  <a:ext cx="338666" cy="4836583"/>
                </a:xfrm>
                <a:custGeom>
                  <a:avLst/>
                  <a:gdLst>
                    <a:gd name="connsiteX0" fmla="*/ 338666 w 338666"/>
                    <a:gd name="connsiteY0" fmla="*/ 4836583 h 4836583"/>
                    <a:gd name="connsiteX1" fmla="*/ 0 w 338666"/>
                    <a:gd name="connsiteY1" fmla="*/ 2370667 h 4836583"/>
                    <a:gd name="connsiteX2" fmla="*/ 338666 w 338666"/>
                    <a:gd name="connsiteY2" fmla="*/ 0 h 4836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8666" h="4836583">
                      <a:moveTo>
                        <a:pt x="338666" y="4836583"/>
                      </a:moveTo>
                      <a:cubicBezTo>
                        <a:pt x="169333" y="4006673"/>
                        <a:pt x="0" y="3176764"/>
                        <a:pt x="0" y="2370667"/>
                      </a:cubicBezTo>
                      <a:cubicBezTo>
                        <a:pt x="0" y="1564570"/>
                        <a:pt x="338666" y="0"/>
                        <a:pt x="338666" y="0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  <a:headEnd type="stealth" w="lg" len="lg"/>
                  <a:tailEnd type="non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Freeform 90"/>
                <p:cNvSpPr/>
                <p:nvPr/>
              </p:nvSpPr>
              <p:spPr>
                <a:xfrm>
                  <a:off x="5439833" y="1291167"/>
                  <a:ext cx="497417" cy="4836583"/>
                </a:xfrm>
                <a:custGeom>
                  <a:avLst/>
                  <a:gdLst>
                    <a:gd name="connsiteX0" fmla="*/ 497417 w 497417"/>
                    <a:gd name="connsiteY0" fmla="*/ 4836583 h 4836583"/>
                    <a:gd name="connsiteX1" fmla="*/ 0 w 497417"/>
                    <a:gd name="connsiteY1" fmla="*/ 2381250 h 4836583"/>
                    <a:gd name="connsiteX2" fmla="*/ 497417 w 497417"/>
                    <a:gd name="connsiteY2" fmla="*/ 0 h 4836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7417" h="4836583">
                      <a:moveTo>
                        <a:pt x="497417" y="4836583"/>
                      </a:moveTo>
                      <a:cubicBezTo>
                        <a:pt x="248708" y="4011965"/>
                        <a:pt x="0" y="3187347"/>
                        <a:pt x="0" y="2381250"/>
                      </a:cubicBezTo>
                      <a:cubicBezTo>
                        <a:pt x="0" y="1575153"/>
                        <a:pt x="497417" y="0"/>
                        <a:pt x="497417" y="0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  <a:headEnd type="stealth" w="lg" len="lg"/>
                  <a:tailEnd type="non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1" name="Group 43"/>
            <p:cNvGrpSpPr/>
            <p:nvPr/>
          </p:nvGrpSpPr>
          <p:grpSpPr>
            <a:xfrm>
              <a:off x="904964" y="2167321"/>
              <a:ext cx="7314706" cy="4856323"/>
              <a:chOff x="904964" y="2167321"/>
              <a:chExt cx="7314706" cy="4856323"/>
            </a:xfrm>
            <a:scene3d>
              <a:camera prst="perspectiveFront" fov="7200000">
                <a:rot lat="2100000" lon="0" rev="0"/>
              </a:camera>
              <a:lightRig rig="threePt" dir="t"/>
            </a:scene3d>
          </p:grpSpPr>
          <p:graphicFrame>
            <p:nvGraphicFramePr>
              <p:cNvPr id="82" name="Object 3"/>
              <p:cNvGraphicFramePr>
                <a:graphicFrameLocks noChangeAspect="1"/>
              </p:cNvGraphicFramePr>
              <p:nvPr/>
            </p:nvGraphicFramePr>
            <p:xfrm>
              <a:off x="904964" y="4061204"/>
              <a:ext cx="730250" cy="385763"/>
            </p:xfrm>
            <a:graphic>
              <a:graphicData uri="http://schemas.openxmlformats.org/presentationml/2006/ole">
                <p:oleObj spid="_x0000_s136198" name="Equation" r:id="rId9" imgW="241300" imgH="127000" progId="Equation.3">
                  <p:embed/>
                </p:oleObj>
              </a:graphicData>
            </a:graphic>
          </p:graphicFrame>
          <p:cxnSp>
            <p:nvCxnSpPr>
              <p:cNvPr id="83" name="Straight Arrow Connector 82"/>
              <p:cNvCxnSpPr/>
              <p:nvPr/>
            </p:nvCxnSpPr>
            <p:spPr>
              <a:xfrm rot="16200000" flipV="1">
                <a:off x="2143838" y="4595483"/>
                <a:ext cx="4856323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84" name="Object 3"/>
              <p:cNvGraphicFramePr>
                <a:graphicFrameLocks noChangeAspect="1"/>
              </p:cNvGraphicFramePr>
              <p:nvPr/>
            </p:nvGraphicFramePr>
            <p:xfrm>
              <a:off x="6833782" y="3925888"/>
              <a:ext cx="1385888" cy="539750"/>
            </p:xfrm>
            <a:graphic>
              <a:graphicData uri="http://schemas.openxmlformats.org/presentationml/2006/ole">
                <p:oleObj spid="_x0000_s136199" name="Equation" r:id="rId10" imgW="457200" imgH="177800" progId="Equation.3">
                  <p:embed/>
                </p:oleObj>
              </a:graphicData>
            </a:graphic>
          </p:graphicFrame>
          <p:cxnSp>
            <p:nvCxnSpPr>
              <p:cNvPr id="85" name="Straight Arrow Connector 84"/>
              <p:cNvCxnSpPr/>
              <p:nvPr/>
            </p:nvCxnSpPr>
            <p:spPr>
              <a:xfrm flipH="1">
                <a:off x="1270089" y="4630502"/>
                <a:ext cx="0" cy="914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/>
              <p:nvPr/>
            </p:nvCxnSpPr>
            <p:spPr>
              <a:xfrm rot="5400000" flipH="1" flipV="1">
                <a:off x="6723127" y="5471861"/>
                <a:ext cx="1682718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lg" len="lg"/>
                <a:tailEnd type="arrow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67456" y="1342481"/>
            <a:ext cx="5625621" cy="1847180"/>
            <a:chOff x="1167456" y="897944"/>
            <a:chExt cx="5625621" cy="1847180"/>
          </a:xfrm>
        </p:grpSpPr>
        <p:sp>
          <p:nvSpPr>
            <p:cNvPr id="3" name="Rectangle 2"/>
            <p:cNvSpPr/>
            <p:nvPr/>
          </p:nvSpPr>
          <p:spPr>
            <a:xfrm>
              <a:off x="1167456" y="897944"/>
              <a:ext cx="2591495" cy="753526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350935" y="2191126"/>
              <a:ext cx="444214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dirty="0" smtClean="0">
                  <a:solidFill>
                    <a:srgbClr val="FF0000"/>
                  </a:solidFill>
                  <a:latin typeface="Garamond"/>
                  <a:cs typeface="Garamond"/>
                </a:rPr>
                <a:t>field lines become isotherms</a:t>
              </a:r>
              <a:endParaRPr lang="en-US" sz="3000" dirty="0">
                <a:solidFill>
                  <a:srgbClr val="FF0000"/>
                </a:solidFill>
                <a:latin typeface="Garamond"/>
                <a:cs typeface="Garamond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353943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aramond"/>
                <a:cs typeface="Garamond"/>
              </a:rPr>
              <a:t>Anisotropic Heat Flux: Implications for Stability</a:t>
            </a:r>
            <a:endParaRPr lang="en-US" sz="3500" dirty="0">
              <a:latin typeface="Garamond"/>
              <a:cs typeface="Garamond"/>
            </a:endParaRPr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166688" y="1360488"/>
            <a:ext cx="8810625" cy="654050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2283713" y="1342481"/>
            <a:ext cx="6733654" cy="4791750"/>
            <a:chOff x="2283713" y="1342481"/>
            <a:chExt cx="6733654" cy="4791750"/>
          </a:xfrm>
        </p:grpSpPr>
        <p:grpSp>
          <p:nvGrpSpPr>
            <p:cNvPr id="21" name="Group 20"/>
            <p:cNvGrpSpPr/>
            <p:nvPr/>
          </p:nvGrpSpPr>
          <p:grpSpPr>
            <a:xfrm>
              <a:off x="2283713" y="1342481"/>
              <a:ext cx="6733654" cy="4791750"/>
              <a:chOff x="2283713" y="1644856"/>
              <a:chExt cx="6733654" cy="479175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2283713" y="1644856"/>
                <a:ext cx="6733654" cy="4791750"/>
                <a:chOff x="2283713" y="897944"/>
                <a:chExt cx="6733654" cy="479175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6425872" y="897944"/>
                  <a:ext cx="2591495" cy="753526"/>
                </a:xfrm>
                <a:prstGeom prst="rect">
                  <a:avLst/>
                </a:prstGeom>
                <a:noFill/>
                <a:ln w="31750"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2283713" y="4674031"/>
                  <a:ext cx="2933127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000" dirty="0" smtClean="0">
                      <a:solidFill>
                        <a:srgbClr val="0000FF"/>
                      </a:solidFill>
                      <a:latin typeface="Garamond"/>
                      <a:cs typeface="Garamond"/>
                    </a:rPr>
                    <a:t>destabilizing when</a:t>
                  </a:r>
                  <a:br>
                    <a:rPr lang="en-US" sz="3000" dirty="0" smtClean="0">
                      <a:solidFill>
                        <a:srgbClr val="0000FF"/>
                      </a:solidFill>
                      <a:latin typeface="Garamond"/>
                      <a:cs typeface="Garamond"/>
                    </a:rPr>
                  </a:br>
                  <a:r>
                    <a:rPr lang="en-US" sz="3000" dirty="0" smtClean="0">
                      <a:solidFill>
                        <a:srgbClr val="0000FF"/>
                      </a:solidFill>
                      <a:latin typeface="Garamond"/>
                      <a:cs typeface="Garamond"/>
                    </a:rPr>
                    <a:t>stabilizing when</a:t>
                  </a:r>
                  <a:endParaRPr lang="en-US" sz="3000" dirty="0">
                    <a:solidFill>
                      <a:srgbClr val="0000FF"/>
                    </a:solidFill>
                    <a:latin typeface="Garamond"/>
                    <a:cs typeface="Garamond"/>
                  </a:endParaRPr>
                </a:p>
              </p:txBody>
            </p:sp>
          </p:grpSp>
        </p:grpSp>
        <p:pic>
          <p:nvPicPr>
            <p:cNvPr id="26628" name="Picture 4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rcRect/>
                <a:stretch>
                  <a:fillRect/>
                </a:stretch>
              </p:blipFill>
            </mc:Choice>
            <mc:Fallback>
              <p:blipFill>
                <a:blip r:embed="rId5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5227638" y="5253038"/>
              <a:ext cx="1663700" cy="407987"/>
            </a:xfrm>
            <a:prstGeom prst="rect">
              <a:avLst/>
            </a:prstGeom>
            <a:noFill/>
          </p:spPr>
        </p:pic>
        <p:pic>
          <p:nvPicPr>
            <p:cNvPr id="26632" name="Picture 8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rcRect/>
                <a:stretch>
                  <a:fillRect/>
                </a:stretch>
              </p:blipFill>
            </mc:Choice>
            <mc:Fallback>
              <p:blipFill>
                <a:blip r:embed="rId7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5076825" y="5713413"/>
              <a:ext cx="1663700" cy="407987"/>
            </a:xfrm>
            <a:prstGeom prst="rect">
              <a:avLst/>
            </a:prstGeom>
            <a:noFill/>
          </p:spPr>
        </p:pic>
      </p:grpSp>
      <p:grpSp>
        <p:nvGrpSpPr>
          <p:cNvPr id="19" name="Group 18"/>
          <p:cNvGrpSpPr/>
          <p:nvPr/>
        </p:nvGrpSpPr>
        <p:grpSpPr>
          <a:xfrm>
            <a:off x="2271249" y="1342481"/>
            <a:ext cx="4607740" cy="3280629"/>
            <a:chOff x="2271249" y="1342481"/>
            <a:chExt cx="4607740" cy="3280629"/>
          </a:xfrm>
        </p:grpSpPr>
        <p:grpSp>
          <p:nvGrpSpPr>
            <p:cNvPr id="20" name="Group 19"/>
            <p:cNvGrpSpPr/>
            <p:nvPr/>
          </p:nvGrpSpPr>
          <p:grpSpPr>
            <a:xfrm>
              <a:off x="2271249" y="1342481"/>
              <a:ext cx="4607740" cy="3280629"/>
              <a:chOff x="2271249" y="1644856"/>
              <a:chExt cx="4607740" cy="3280629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271249" y="1644856"/>
                <a:ext cx="4116136" cy="3280629"/>
                <a:chOff x="2271249" y="897944"/>
                <a:chExt cx="4116136" cy="3280629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3795890" y="897944"/>
                  <a:ext cx="2591495" cy="753526"/>
                </a:xfrm>
                <a:prstGeom prst="rect">
                  <a:avLst/>
                </a:prstGeom>
                <a:noFill/>
                <a:ln w="31750"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2271249" y="3162910"/>
                  <a:ext cx="2933127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000" dirty="0" smtClean="0">
                      <a:solidFill>
                        <a:srgbClr val="008000"/>
                      </a:solidFill>
                      <a:latin typeface="Garamond"/>
                      <a:cs typeface="Garamond"/>
                    </a:rPr>
                    <a:t>destabilizing when</a:t>
                  </a:r>
                  <a:br>
                    <a:rPr lang="en-US" sz="3000" dirty="0" smtClean="0">
                      <a:solidFill>
                        <a:srgbClr val="008000"/>
                      </a:solidFill>
                      <a:latin typeface="Garamond"/>
                      <a:cs typeface="Garamond"/>
                    </a:rPr>
                  </a:br>
                  <a:r>
                    <a:rPr lang="en-US" sz="3000" dirty="0" smtClean="0">
                      <a:solidFill>
                        <a:srgbClr val="008000"/>
                      </a:solidFill>
                      <a:latin typeface="Garamond"/>
                      <a:cs typeface="Garamond"/>
                    </a:rPr>
                    <a:t>stabilizing when</a:t>
                  </a:r>
                  <a:endParaRPr lang="en-US" sz="3000" dirty="0">
                    <a:solidFill>
                      <a:srgbClr val="008000"/>
                    </a:solidFill>
                    <a:latin typeface="Garamond"/>
                    <a:cs typeface="Garamond"/>
                  </a:endParaRPr>
                </a:p>
              </p:txBody>
            </p:sp>
          </p:grpSp>
        </p:grpSp>
        <p:pic>
          <p:nvPicPr>
            <p:cNvPr id="26627" name="Picture 3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rcRect/>
                <a:stretch>
                  <a:fillRect/>
                </a:stretch>
              </p:blipFill>
            </mc:Choice>
            <mc:Fallback>
              <p:blipFill>
                <a:blip r:embed="rId7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5214938" y="3741738"/>
              <a:ext cx="1663700" cy="407987"/>
            </a:xfrm>
            <a:prstGeom prst="rect">
              <a:avLst/>
            </a:prstGeom>
            <a:noFill/>
          </p:spPr>
        </p:pic>
        <p:pic>
          <p:nvPicPr>
            <p:cNvPr id="26631" name="Picture 7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rcRect/>
                <a:stretch>
                  <a:fillRect/>
                </a:stretch>
              </p:blipFill>
            </mc:Choice>
            <mc:Fallback>
              <p:blipFill>
                <a:blip r:embed="rId5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5040313" y="4210050"/>
              <a:ext cx="1663700" cy="40798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vecti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r="51938"/>
              <a:stretch>
                <a:fillRect/>
              </a:stretch>
            </p:blipFill>
          </mc:Choice>
          <mc:Fallback>
            <p:blipFill>
              <a:blip r:embed="rId3"/>
              <a:srcRect r="51938"/>
              <a:stretch>
                <a:fillRect/>
              </a:stretch>
            </p:blipFill>
          </mc:Fallback>
        </mc:AlternateContent>
        <p:spPr>
          <a:xfrm>
            <a:off x="261934" y="1317331"/>
            <a:ext cx="4033804" cy="37052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9091" y="1407471"/>
            <a:ext cx="549930" cy="4044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49091" y="1469731"/>
            <a:ext cx="346075" cy="1503363"/>
            <a:chOff x="1100138" y="2168525"/>
            <a:chExt cx="346075" cy="1503363"/>
          </a:xfrm>
        </p:grpSpPr>
        <p:cxnSp>
          <p:nvCxnSpPr>
            <p:cNvPr id="7" name="Straight Arrow Connector 6"/>
            <p:cNvCxnSpPr/>
            <p:nvPr/>
          </p:nvCxnSpPr>
          <p:spPr>
            <a:xfrm rot="16200000" flipV="1">
              <a:off x="812799" y="3214688"/>
              <a:ext cx="9144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652" name="Picture 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493713" y="5230813"/>
            <a:ext cx="3578225" cy="43815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87310" y="5794676"/>
            <a:ext cx="392839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Garamond"/>
                <a:cs typeface="Garamond"/>
              </a:rPr>
              <a:t>Schwarzschild (1958) criterion</a:t>
            </a:r>
            <a:endParaRPr lang="en-US" sz="2500" dirty="0">
              <a:latin typeface="Garamond"/>
              <a:cs typeface="Garamon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353943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aramond"/>
                <a:cs typeface="Garamond"/>
              </a:rPr>
              <a:t>Anisotropic Heat Flux: Implications for Stability</a:t>
            </a:r>
            <a:endParaRPr lang="en-US" sz="3500" dirty="0">
              <a:latin typeface="Garamond"/>
              <a:cs typeface="Garamond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856049" y="1317331"/>
            <a:ext cx="4025831" cy="4954399"/>
            <a:chOff x="4856049" y="1317331"/>
            <a:chExt cx="4025831" cy="4954399"/>
          </a:xfrm>
        </p:grpSpPr>
        <p:grpSp>
          <p:nvGrpSpPr>
            <p:cNvPr id="19" name="Group 18"/>
            <p:cNvGrpSpPr/>
            <p:nvPr/>
          </p:nvGrpSpPr>
          <p:grpSpPr>
            <a:xfrm>
              <a:off x="4856049" y="1317331"/>
              <a:ext cx="4025831" cy="4954399"/>
              <a:chOff x="4856049" y="1317331"/>
              <a:chExt cx="4025831" cy="4954399"/>
            </a:xfrm>
          </p:grpSpPr>
          <p:pic>
            <p:nvPicPr>
              <p:cNvPr id="4" name="Picture 3" descr="convection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"/>
                  <a:srcRect l="52033"/>
                  <a:stretch>
                    <a:fillRect/>
                  </a:stretch>
                </p:blipFill>
              </mc:Choice>
              <mc:Fallback>
                <p:blipFill>
                  <a:blip r:embed="rId3"/>
                  <a:srcRect l="52033"/>
                  <a:stretch>
                    <a:fillRect/>
                  </a:stretch>
                </p:blipFill>
              </mc:Fallback>
            </mc:AlternateContent>
            <p:spPr>
              <a:xfrm>
                <a:off x="4856049" y="1317331"/>
                <a:ext cx="4025831" cy="3705258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930755" y="1404522"/>
                <a:ext cx="549930" cy="4044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4930755" y="1469731"/>
                <a:ext cx="346075" cy="1503363"/>
                <a:chOff x="1100138" y="2909888"/>
                <a:chExt cx="346075" cy="1503363"/>
              </a:xfrm>
            </p:grpSpPr>
            <p:cxnSp>
              <p:nvCxnSpPr>
                <p:cNvPr id="11" name="Straight Arrow Connector 10"/>
                <p:cNvCxnSpPr/>
                <p:nvPr/>
              </p:nvCxnSpPr>
              <p:spPr>
                <a:xfrm rot="16200000" flipV="1">
                  <a:off x="812799" y="3956051"/>
                  <a:ext cx="914400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arrow" w="lg" len="lg"/>
                  <a:tailEnd type="non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Box 15"/>
              <p:cNvSpPr txBox="1"/>
              <p:nvPr/>
            </p:nvSpPr>
            <p:spPr>
              <a:xfrm>
                <a:off x="5360469" y="5794676"/>
                <a:ext cx="3019664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dirty="0" smtClean="0">
                    <a:latin typeface="Garamond"/>
                    <a:cs typeface="Garamond"/>
                  </a:rPr>
                  <a:t>Balbus (2000) criterion</a:t>
                </a:r>
                <a:endParaRPr lang="en-US" sz="2500" dirty="0">
                  <a:latin typeface="Garamond"/>
                  <a:cs typeface="Garamond"/>
                </a:endParaRPr>
              </a:p>
            </p:txBody>
          </p:sp>
        </p:grpSp>
        <p:pic>
          <p:nvPicPr>
            <p:cNvPr id="27653" name="Picture 5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rcRect/>
                <a:stretch>
                  <a:fillRect/>
                </a:stretch>
              </p:blipFill>
            </mc:Choice>
            <mc:Fallback>
              <p:blipFill>
                <a:blip r:embed="rId7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5062538" y="5230813"/>
              <a:ext cx="3609975" cy="438150"/>
            </a:xfrm>
            <a:prstGeom prst="rect">
              <a:avLst/>
            </a:prstGeom>
            <a:noFill/>
          </p:spPr>
        </p:pic>
        <p:pic>
          <p:nvPicPr>
            <p:cNvPr id="27651" name="Picture 3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rcRect/>
                <a:stretch>
                  <a:fillRect/>
                </a:stretch>
              </p:blipFill>
            </mc:Choice>
            <mc:Fallback>
              <p:blipFill>
                <a:blip r:embed="rId9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4930775" y="1470025"/>
              <a:ext cx="346075" cy="423863"/>
            </a:xfrm>
            <a:prstGeom prst="rect">
              <a:avLst/>
            </a:prstGeom>
            <a:noFill/>
          </p:spPr>
        </p:pic>
      </p:grpSp>
      <p:pic>
        <p:nvPicPr>
          <p:cNvPr id="27650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rcRect/>
              <a:stretch>
                <a:fillRect/>
              </a:stretch>
            </p:blipFill>
          </mc:Choice>
          <mc:Fallback>
            <p:blipFill>
              <a:blip r:embed="rId9"/>
              <a:srcRect/>
              <a:stretch>
                <a:fillRect/>
              </a:stretch>
            </p:blipFill>
          </mc:Fallback>
        </mc:AlternateContent>
        <p:spPr bwMode="auto">
          <a:xfrm>
            <a:off x="349250" y="1470025"/>
            <a:ext cx="346075" cy="423863"/>
          </a:xfrm>
          <a:prstGeom prst="rect">
            <a:avLst/>
          </a:prstGeom>
          <a:noFill/>
        </p:spPr>
      </p:pic>
      <p:grpSp>
        <p:nvGrpSpPr>
          <p:cNvPr id="24" name="Group 23"/>
          <p:cNvGrpSpPr/>
          <p:nvPr/>
        </p:nvGrpSpPr>
        <p:grpSpPr>
          <a:xfrm>
            <a:off x="249235" y="1071812"/>
            <a:ext cx="8677032" cy="5646488"/>
            <a:chOff x="685059" y="1211513"/>
            <a:chExt cx="7480776" cy="457200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5059" y="1211513"/>
              <a:ext cx="7480776" cy="457200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939330" y="4813033"/>
              <a:ext cx="2026591" cy="299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Times New Roman"/>
                  <a:cs typeface="Times New Roman"/>
                </a:rPr>
                <a:t>Piffaretti</a:t>
              </a:r>
              <a:r>
                <a:rPr lang="en-US" dirty="0" smtClean="0">
                  <a:latin typeface="Times New Roman"/>
                  <a:cs typeface="Times New Roman"/>
                </a:rPr>
                <a:t> et al. (2005)</a:t>
              </a:r>
              <a:endParaRPr lang="en-US" dirty="0">
                <a:latin typeface="Times New Roman"/>
                <a:cs typeface="Times New Roman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280715" y="213061"/>
            <a:ext cx="6834529" cy="4987126"/>
            <a:chOff x="280715" y="213061"/>
            <a:chExt cx="6834529" cy="4987126"/>
          </a:xfrm>
        </p:grpSpPr>
        <p:pic>
          <p:nvPicPr>
            <p:cNvPr id="48" name="Picture 47" descr="mti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 rot="5400000">
              <a:off x="987552" y="-493776"/>
              <a:ext cx="4987126" cy="6400800"/>
            </a:xfrm>
            <a:prstGeom prst="rect">
              <a:avLst/>
            </a:prstGeom>
          </p:spPr>
        </p:pic>
        <p:grpSp>
          <p:nvGrpSpPr>
            <p:cNvPr id="49" name="Group 27"/>
            <p:cNvGrpSpPr/>
            <p:nvPr/>
          </p:nvGrpSpPr>
          <p:grpSpPr>
            <a:xfrm>
              <a:off x="2186574" y="1179174"/>
              <a:ext cx="4928670" cy="3602313"/>
              <a:chOff x="2185670" y="1179174"/>
              <a:chExt cx="4928670" cy="3602313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2185670" y="4149804"/>
                <a:ext cx="182880" cy="182880"/>
              </a:xfrm>
              <a:prstGeom prst="ellipse">
                <a:avLst/>
              </a:prstGeom>
              <a:solidFill>
                <a:srgbClr val="F94C4C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932918" y="1179174"/>
                <a:ext cx="181422" cy="3602313"/>
              </a:xfrm>
              <a:prstGeom prst="rect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0000FF"/>
                  </a:gs>
                  <a:gs pos="50000">
                    <a:schemeClr val="bg1"/>
                  </a:gs>
                </a:gsLst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576320" y="4147571"/>
                <a:ext cx="182880" cy="182880"/>
              </a:xfrm>
              <a:prstGeom prst="ellipse">
                <a:avLst/>
              </a:prstGeom>
              <a:solidFill>
                <a:srgbClr val="F94C4C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4966970" y="4149804"/>
                <a:ext cx="182880" cy="182880"/>
              </a:xfrm>
              <a:prstGeom prst="ellipse">
                <a:avLst/>
              </a:prstGeom>
              <a:solidFill>
                <a:srgbClr val="F94C4C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966970" y="3317954"/>
                <a:ext cx="182880" cy="182880"/>
              </a:xfrm>
              <a:prstGeom prst="ellipse">
                <a:avLst/>
              </a:prstGeom>
              <a:solidFill>
                <a:srgbClr val="FDC4C4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3576320" y="3325944"/>
                <a:ext cx="182880" cy="182880"/>
              </a:xfrm>
              <a:prstGeom prst="ellipse">
                <a:avLst/>
              </a:prstGeom>
              <a:solidFill>
                <a:srgbClr val="FDC4C4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2185670" y="3317954"/>
                <a:ext cx="182880" cy="182880"/>
              </a:xfrm>
              <a:prstGeom prst="ellipse">
                <a:avLst/>
              </a:prstGeom>
              <a:solidFill>
                <a:srgbClr val="FDC4C4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576320" y="2494941"/>
                <a:ext cx="182880" cy="182880"/>
              </a:xfrm>
              <a:prstGeom prst="ellipse">
                <a:avLst/>
              </a:prstGeom>
              <a:solidFill>
                <a:srgbClr val="C4C4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966970" y="2486104"/>
                <a:ext cx="182880" cy="182880"/>
              </a:xfrm>
              <a:prstGeom prst="ellipse">
                <a:avLst/>
              </a:prstGeom>
              <a:solidFill>
                <a:srgbClr val="C4C4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2185670" y="2486104"/>
                <a:ext cx="182880" cy="182880"/>
              </a:xfrm>
              <a:prstGeom prst="ellipse">
                <a:avLst/>
              </a:prstGeom>
              <a:solidFill>
                <a:srgbClr val="C4C4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966970" y="1654868"/>
                <a:ext cx="182880" cy="182880"/>
              </a:xfrm>
              <a:prstGeom prst="ellipse">
                <a:avLst/>
              </a:prstGeom>
              <a:solidFill>
                <a:srgbClr val="4F4E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3576320" y="1672828"/>
                <a:ext cx="182880" cy="182880"/>
              </a:xfrm>
              <a:prstGeom prst="ellipse">
                <a:avLst/>
              </a:prstGeom>
              <a:solidFill>
                <a:srgbClr val="4F4E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2185670" y="1654868"/>
                <a:ext cx="182880" cy="182880"/>
              </a:xfrm>
              <a:prstGeom prst="ellipse">
                <a:avLst/>
              </a:prstGeom>
              <a:solidFill>
                <a:srgbClr val="4F4E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83757" y="213220"/>
            <a:ext cx="6830583" cy="4987127"/>
            <a:chOff x="283757" y="213220"/>
            <a:chExt cx="6830583" cy="4987127"/>
          </a:xfrm>
        </p:grpSpPr>
        <p:pic>
          <p:nvPicPr>
            <p:cNvPr id="32" name="Picture 31" descr="mti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 rot="16200000">
              <a:off x="990593" y="-493616"/>
              <a:ext cx="4987127" cy="6400800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2185670" y="3582670"/>
              <a:ext cx="182880" cy="182880"/>
            </a:xfrm>
            <a:prstGeom prst="ellipse">
              <a:avLst/>
            </a:prstGeom>
            <a:solidFill>
              <a:srgbClr val="F94C4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932918" y="1179174"/>
              <a:ext cx="181422" cy="3602313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100000">
                  <a:srgbClr val="0000FF"/>
                </a:gs>
                <a:gs pos="50000">
                  <a:schemeClr val="bg1"/>
                </a:gs>
              </a:gsLst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576320" y="4690047"/>
              <a:ext cx="182880" cy="182880"/>
            </a:xfrm>
            <a:prstGeom prst="ellipse">
              <a:avLst/>
            </a:prstGeom>
            <a:solidFill>
              <a:srgbClr val="F94C4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966970" y="3582670"/>
              <a:ext cx="182880" cy="182880"/>
            </a:xfrm>
            <a:prstGeom prst="ellipse">
              <a:avLst/>
            </a:prstGeom>
            <a:solidFill>
              <a:srgbClr val="F94C4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966970" y="2750820"/>
              <a:ext cx="182880" cy="182880"/>
            </a:xfrm>
            <a:prstGeom prst="ellipse">
              <a:avLst/>
            </a:prstGeom>
            <a:solidFill>
              <a:srgbClr val="FDC4C4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3576320" y="3868420"/>
              <a:ext cx="182880" cy="182880"/>
            </a:xfrm>
            <a:prstGeom prst="ellipse">
              <a:avLst/>
            </a:prstGeom>
            <a:solidFill>
              <a:srgbClr val="FDC4C4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2185670" y="2750820"/>
              <a:ext cx="182880" cy="182880"/>
            </a:xfrm>
            <a:prstGeom prst="ellipse">
              <a:avLst/>
            </a:prstGeom>
            <a:solidFill>
              <a:srgbClr val="FDC4C4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3576320" y="3037417"/>
              <a:ext cx="182880" cy="182880"/>
            </a:xfrm>
            <a:prstGeom prst="ellipse">
              <a:avLst/>
            </a:prstGeom>
            <a:solidFill>
              <a:srgbClr val="C4C4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966970" y="1918970"/>
              <a:ext cx="182880" cy="182880"/>
            </a:xfrm>
            <a:prstGeom prst="ellipse">
              <a:avLst/>
            </a:prstGeom>
            <a:solidFill>
              <a:srgbClr val="C4C4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185670" y="1918970"/>
              <a:ext cx="182880" cy="182880"/>
            </a:xfrm>
            <a:prstGeom prst="ellipse">
              <a:avLst/>
            </a:prstGeom>
            <a:solidFill>
              <a:srgbClr val="C4C4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966970" y="1087734"/>
              <a:ext cx="182880" cy="182880"/>
            </a:xfrm>
            <a:prstGeom prst="ellipse">
              <a:avLst/>
            </a:prstGeom>
            <a:solidFill>
              <a:srgbClr val="4F4E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576320" y="2215304"/>
              <a:ext cx="182880" cy="182880"/>
            </a:xfrm>
            <a:prstGeom prst="ellipse">
              <a:avLst/>
            </a:prstGeom>
            <a:solidFill>
              <a:srgbClr val="4F4E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185670" y="1087734"/>
              <a:ext cx="182880" cy="182880"/>
            </a:xfrm>
            <a:prstGeom prst="ellipse">
              <a:avLst/>
            </a:prstGeom>
            <a:solidFill>
              <a:srgbClr val="4F4E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8"/>
          <p:cNvGrpSpPr/>
          <p:nvPr/>
        </p:nvGrpSpPr>
        <p:grpSpPr>
          <a:xfrm>
            <a:off x="259933" y="5091493"/>
            <a:ext cx="4612547" cy="1657652"/>
            <a:chOff x="259933" y="5200348"/>
            <a:chExt cx="4612547" cy="1657652"/>
          </a:xfrm>
        </p:grpSpPr>
        <p:sp>
          <p:nvSpPr>
            <p:cNvPr id="8" name="Rectangle 7"/>
            <p:cNvSpPr/>
            <p:nvPr/>
          </p:nvSpPr>
          <p:spPr>
            <a:xfrm>
              <a:off x="4501733" y="5200348"/>
              <a:ext cx="370747" cy="16576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260350" y="5424488"/>
            <a:ext cx="8337608" cy="1263650"/>
            <a:chOff x="260350" y="5424488"/>
            <a:chExt cx="8337608" cy="1263650"/>
          </a:xfrm>
        </p:grpSpPr>
        <p:pic>
          <p:nvPicPr>
            <p:cNvPr id="75778" name="Picture 2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rcRect/>
                <a:stretch>
                  <a:fillRect/>
                </a:stretch>
              </p:blipFill>
            </mc:Choice>
            <mc:Fallback>
              <p:blipFill>
                <a:blip r:embed="rId7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5457883" y="5867400"/>
              <a:ext cx="3140075" cy="569913"/>
            </a:xfrm>
            <a:prstGeom prst="rect">
              <a:avLst/>
            </a:prstGeom>
            <a:noFill/>
          </p:spPr>
        </p:pic>
        <p:pic>
          <p:nvPicPr>
            <p:cNvPr id="75780" name="Picture 4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rcRect/>
                <a:stretch>
                  <a:fillRect/>
                </a:stretch>
              </p:blipFill>
            </mc:Choice>
            <mc:Fallback>
              <p:blipFill>
                <a:blip r:embed="rId9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260350" y="5424488"/>
              <a:ext cx="4241800" cy="126365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64" name="TextBox 63"/>
          <p:cNvSpPr txBox="1"/>
          <p:nvPr/>
        </p:nvSpPr>
        <p:spPr>
          <a:xfrm>
            <a:off x="1825356" y="-195783"/>
            <a:ext cx="66733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 smtClean="0">
                <a:latin typeface="Garamond"/>
                <a:cs typeface="Garamond"/>
              </a:rPr>
              <a:t>:</a:t>
            </a:r>
            <a:r>
              <a:rPr lang="en-US" sz="4000" dirty="0" smtClean="0">
                <a:latin typeface="Garamond"/>
                <a:cs typeface="Garamond"/>
              </a:rPr>
              <a:t> </a:t>
            </a:r>
            <a:r>
              <a:rPr lang="en-US" sz="3000" dirty="0" err="1" smtClean="0">
                <a:latin typeface="Garamond"/>
                <a:cs typeface="Garamond"/>
              </a:rPr>
              <a:t>Magnetothermal</a:t>
            </a:r>
            <a:r>
              <a:rPr lang="en-US" sz="3000" dirty="0" smtClean="0">
                <a:latin typeface="Garamond"/>
                <a:cs typeface="Garamond"/>
              </a:rPr>
              <a:t> Instability (</a:t>
            </a:r>
            <a:r>
              <a:rPr lang="en-US" sz="3000" dirty="0" err="1" smtClean="0">
                <a:latin typeface="Garamond"/>
                <a:cs typeface="Garamond"/>
              </a:rPr>
              <a:t>Balbus</a:t>
            </a:r>
            <a:r>
              <a:rPr lang="en-US" sz="3000" dirty="0" smtClean="0">
                <a:latin typeface="Garamond"/>
                <a:cs typeface="Garamond"/>
              </a:rPr>
              <a:t> 2000)</a:t>
            </a:r>
            <a:endParaRPr lang="en-US" sz="3000" dirty="0">
              <a:latin typeface="Garamond"/>
              <a:cs typeface="Garamond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238338" y="5200348"/>
            <a:ext cx="36135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latin typeface="Garamond"/>
                <a:cs typeface="Garamond"/>
              </a:rPr>
              <a:t>destabilised</a:t>
            </a:r>
            <a:r>
              <a:rPr lang="en-US" sz="3000" dirty="0" smtClean="0">
                <a:latin typeface="Garamond"/>
                <a:cs typeface="Garamond"/>
              </a:rPr>
              <a:t> </a:t>
            </a:r>
            <a:r>
              <a:rPr lang="en-US" sz="3000" dirty="0" smtClean="0">
                <a:latin typeface="Garamond"/>
                <a:cs typeface="Garamond"/>
              </a:rPr>
              <a:t>slow mode</a:t>
            </a:r>
            <a:endParaRPr lang="en-US" sz="3000" dirty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72" y="221163"/>
            <a:ext cx="5148357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14417" y="373563"/>
            <a:ext cx="30630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Garamond"/>
                <a:cs typeface="Garamond"/>
              </a:rPr>
              <a:t>MTI growth rates</a:t>
            </a:r>
            <a:br>
              <a:rPr lang="en-US" sz="3000" dirty="0" smtClean="0">
                <a:latin typeface="Garamond"/>
                <a:cs typeface="Garamond"/>
              </a:rPr>
            </a:br>
            <a:r>
              <a:rPr lang="en-US" sz="3000" dirty="0" smtClean="0">
                <a:latin typeface="Garamond"/>
                <a:cs typeface="Garamond"/>
              </a:rPr>
              <a:t>normalized to</a:t>
            </a:r>
            <a:br>
              <a:rPr lang="en-US" sz="3000" dirty="0" smtClean="0">
                <a:latin typeface="Garamond"/>
                <a:cs typeface="Garamond"/>
              </a:rPr>
            </a:br>
            <a:r>
              <a:rPr lang="en-US" sz="3000" dirty="0" smtClean="0">
                <a:latin typeface="Garamond"/>
                <a:cs typeface="Garamond"/>
              </a:rPr>
              <a:t>maximum value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54976" y="4094961"/>
            <a:ext cx="8353658" cy="2514133"/>
            <a:chOff x="754976" y="4094961"/>
            <a:chExt cx="8353658" cy="251413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7890" y="5418005"/>
              <a:ext cx="4505210" cy="119108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54976" y="5719668"/>
              <a:ext cx="306304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smtClean="0">
                  <a:latin typeface="Garamond"/>
                  <a:cs typeface="Garamond"/>
                </a:rPr>
                <a:t>In general:</a:t>
              </a:r>
            </a:p>
          </p:txBody>
        </p:sp>
        <p:cxnSp>
          <p:nvCxnSpPr>
            <p:cNvPr id="14" name="Straight Arrow Connector 13"/>
            <p:cNvCxnSpPr>
              <a:stCxn id="17" idx="2"/>
            </p:cNvCxnSpPr>
            <p:nvPr/>
          </p:nvCxnSpPr>
          <p:spPr>
            <a:xfrm rot="5400000">
              <a:off x="7041550" y="5124549"/>
              <a:ext cx="506964" cy="1713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652766" y="4094961"/>
              <a:ext cx="345586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smtClean="0">
                  <a:latin typeface="Garamond"/>
                  <a:cs typeface="Garamond"/>
                </a:rPr>
                <a:t>don’t want field-line convergence/divergence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651001" y="2279578"/>
            <a:ext cx="7017473" cy="1485971"/>
            <a:chOff x="1651001" y="2279578"/>
            <a:chExt cx="7017473" cy="1485971"/>
          </a:xfrm>
        </p:grpSpPr>
        <p:cxnSp>
          <p:nvCxnSpPr>
            <p:cNvPr id="9" name="Straight Arrow Connector 8"/>
            <p:cNvCxnSpPr/>
            <p:nvPr/>
          </p:nvCxnSpPr>
          <p:spPr>
            <a:xfrm rot="10800000" flipV="1">
              <a:off x="3818021" y="2541746"/>
              <a:ext cx="2457488" cy="11301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6275509" y="2279579"/>
            <a:ext cx="2284228" cy="499675"/>
          </p:xfrm>
          <a:graphic>
            <a:graphicData uri="http://schemas.openxmlformats.org/presentationml/2006/ole">
              <p:oleObj spid="_x0000_s22530" name="Equation" r:id="rId5" imgW="812800" imgH="177800" progId="Equation.3">
                <p:embed/>
              </p:oleObj>
            </a:graphicData>
          </a:graphic>
        </p:graphicFrame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46966" y="2766924"/>
              <a:ext cx="2421508" cy="640080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1651001" y="2279578"/>
              <a:ext cx="2919413" cy="1485971"/>
              <a:chOff x="1651001" y="2279578"/>
              <a:chExt cx="2919413" cy="1485971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rot="10800000" flipV="1">
                <a:off x="1651001" y="2279578"/>
                <a:ext cx="2919413" cy="1485971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rot="16200000" flipH="1">
                <a:off x="2081742" y="3612091"/>
                <a:ext cx="302683" cy="4233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rot="16200000" flipH="1">
                <a:off x="3238665" y="3030009"/>
                <a:ext cx="302683" cy="4233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rot="16200000" flipH="1">
                <a:off x="2653242" y="3324226"/>
                <a:ext cx="302683" cy="4233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rot="16200000" flipH="1">
                <a:off x="3830108" y="2727325"/>
                <a:ext cx="302683" cy="4233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Galaxy Cluster Parameters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39" y="1366833"/>
            <a:ext cx="8686800" cy="4525963"/>
          </a:xfrm>
        </p:spPr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Masses ~10</a:t>
            </a:r>
            <a:r>
              <a:rPr lang="en-US" baseline="30000" dirty="0" smtClean="0">
                <a:latin typeface="Garamond"/>
                <a:cs typeface="Garamond"/>
              </a:rPr>
              <a:t>14–15</a:t>
            </a:r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dirty="0" err="1" smtClean="0">
                <a:latin typeface="Garamond"/>
                <a:cs typeface="Garamond"/>
              </a:rPr>
              <a:t>M</a:t>
            </a:r>
            <a:r>
              <a:rPr lang="en-US" baseline="-25000" dirty="0" err="1" smtClean="0">
                <a:latin typeface="Garamond"/>
                <a:cs typeface="Garamond"/>
              </a:rPr>
              <a:t>sun</a:t>
            </a:r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sz="2400" dirty="0" smtClean="0">
                <a:latin typeface="Garamond"/>
                <a:cs typeface="Garamond"/>
              </a:rPr>
              <a:t>(84% DM, 13% ICM, 100s of galaxies)</a:t>
            </a:r>
          </a:p>
          <a:p>
            <a:r>
              <a:rPr lang="en-US" dirty="0" smtClean="0">
                <a:latin typeface="Garamond"/>
                <a:cs typeface="Garamond"/>
              </a:rPr>
              <a:t>Sizes ~1 </a:t>
            </a:r>
            <a:r>
              <a:rPr lang="en-US" dirty="0" err="1" smtClean="0">
                <a:latin typeface="Garamond"/>
                <a:cs typeface="Garamond"/>
              </a:rPr>
              <a:t>Mpc</a:t>
            </a:r>
            <a:endParaRPr lang="en-US" dirty="0" smtClean="0">
              <a:latin typeface="Garamond"/>
              <a:cs typeface="Garamond"/>
            </a:endParaRPr>
          </a:p>
          <a:p>
            <a:r>
              <a:rPr lang="en-US" dirty="0" smtClean="0">
                <a:latin typeface="Garamond"/>
                <a:cs typeface="Garamond"/>
              </a:rPr>
              <a:t>Densities </a:t>
            </a:r>
            <a:r>
              <a:rPr lang="en-US" i="1" dirty="0" err="1" smtClean="0">
                <a:latin typeface="Garamond"/>
                <a:cs typeface="Garamond"/>
              </a:rPr>
              <a:t>n</a:t>
            </a:r>
            <a:r>
              <a:rPr lang="en-US" dirty="0" smtClean="0">
                <a:latin typeface="Garamond"/>
                <a:cs typeface="Garamond"/>
              </a:rPr>
              <a:t> ~10</a:t>
            </a:r>
            <a:r>
              <a:rPr lang="en-US" baseline="30000" dirty="0" smtClean="0">
                <a:latin typeface="Garamond"/>
                <a:cs typeface="Garamond"/>
              </a:rPr>
              <a:t>–3</a:t>
            </a:r>
            <a:r>
              <a:rPr lang="en-US" dirty="0" smtClean="0">
                <a:latin typeface="Garamond"/>
                <a:cs typeface="Garamond"/>
              </a:rPr>
              <a:t> to several 10</a:t>
            </a:r>
            <a:r>
              <a:rPr lang="en-US" baseline="30000" dirty="0" smtClean="0">
                <a:latin typeface="Garamond"/>
                <a:cs typeface="Garamond"/>
              </a:rPr>
              <a:t>–2</a:t>
            </a:r>
            <a:r>
              <a:rPr lang="en-US" dirty="0" smtClean="0">
                <a:latin typeface="Garamond"/>
                <a:cs typeface="Garamond"/>
              </a:rPr>
              <a:t> cm</a:t>
            </a:r>
            <a:r>
              <a:rPr lang="en-US" baseline="30000" dirty="0" smtClean="0">
                <a:latin typeface="Garamond"/>
                <a:cs typeface="Garamond"/>
              </a:rPr>
              <a:t>–3</a:t>
            </a:r>
          </a:p>
          <a:p>
            <a:r>
              <a:rPr lang="en-US" dirty="0" smtClean="0">
                <a:latin typeface="Garamond"/>
                <a:cs typeface="Garamond"/>
              </a:rPr>
              <a:t>Temperatures </a:t>
            </a:r>
            <a:r>
              <a:rPr lang="en-US" i="1" dirty="0" smtClean="0">
                <a:latin typeface="Garamond"/>
                <a:cs typeface="Garamond"/>
              </a:rPr>
              <a:t>T</a:t>
            </a:r>
            <a:r>
              <a:rPr lang="en-US" dirty="0" smtClean="0">
                <a:latin typeface="Garamond"/>
                <a:cs typeface="Garamond"/>
              </a:rPr>
              <a:t> ~1–10 </a:t>
            </a:r>
            <a:r>
              <a:rPr lang="en-US" dirty="0" err="1" smtClean="0">
                <a:latin typeface="Garamond"/>
                <a:cs typeface="Garamond"/>
              </a:rPr>
              <a:t>keV</a:t>
            </a:r>
            <a:r>
              <a:rPr lang="en-US" dirty="0" smtClean="0">
                <a:latin typeface="Garamond"/>
                <a:cs typeface="Garamond"/>
              </a:rPr>
              <a:t> (~10</a:t>
            </a:r>
            <a:r>
              <a:rPr lang="en-US" baseline="30000" dirty="0" smtClean="0">
                <a:latin typeface="Garamond"/>
                <a:cs typeface="Garamond"/>
              </a:rPr>
              <a:t>7–8</a:t>
            </a:r>
            <a:r>
              <a:rPr lang="en-US" dirty="0" smtClean="0">
                <a:latin typeface="Garamond"/>
                <a:cs typeface="Garamond"/>
              </a:rPr>
              <a:t> K)</a:t>
            </a:r>
          </a:p>
          <a:p>
            <a:r>
              <a:rPr lang="en-US" dirty="0" smtClean="0">
                <a:latin typeface="Garamond"/>
                <a:cs typeface="Garamond"/>
              </a:rPr>
              <a:t>Magnetic fields </a:t>
            </a:r>
            <a:r>
              <a:rPr lang="en-US" i="1" dirty="0" smtClean="0">
                <a:latin typeface="Garamond"/>
                <a:cs typeface="Garamond"/>
              </a:rPr>
              <a:t>B</a:t>
            </a:r>
            <a:r>
              <a:rPr lang="en-US" dirty="0" smtClean="0">
                <a:latin typeface="Garamond"/>
                <a:cs typeface="Garamond"/>
              </a:rPr>
              <a:t> ~1–10    G at centre</a:t>
            </a:r>
            <a:br>
              <a:rPr lang="en-US" dirty="0" smtClean="0">
                <a:latin typeface="Garamond"/>
                <a:cs typeface="Garamond"/>
              </a:rPr>
            </a:br>
            <a:r>
              <a:rPr lang="en-US" dirty="0" smtClean="0">
                <a:latin typeface="Garamond"/>
                <a:cs typeface="Garamond"/>
              </a:rPr>
              <a:t>                       </a:t>
            </a:r>
            <a:r>
              <a:rPr lang="en-US" baseline="-25000" dirty="0" smtClean="0">
                <a:latin typeface="Garamond"/>
                <a:cs typeface="Garamond"/>
              </a:rPr>
              <a:t> </a:t>
            </a:r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baseline="-25000" dirty="0" smtClean="0">
                <a:latin typeface="Garamond"/>
                <a:cs typeface="Garamond"/>
              </a:rPr>
              <a:t>    </a:t>
            </a:r>
            <a:r>
              <a:rPr lang="en-US" dirty="0" smtClean="0">
                <a:latin typeface="Garamond"/>
                <a:cs typeface="Garamond"/>
              </a:rPr>
              <a:t>~0.1–1    G at ~1 </a:t>
            </a:r>
            <a:r>
              <a:rPr lang="en-US" dirty="0" err="1" smtClean="0">
                <a:latin typeface="Garamond"/>
                <a:cs typeface="Garamond"/>
              </a:rPr>
              <a:t>Mpc</a:t>
            </a:r>
            <a:endParaRPr lang="en-US" dirty="0" smtClean="0">
              <a:latin typeface="Garamond"/>
              <a:cs typeface="Garamond"/>
            </a:endParaRPr>
          </a:p>
          <a:p>
            <a:endParaRPr lang="en-US" dirty="0">
              <a:latin typeface="Garamond"/>
              <a:cs typeface="Garamond"/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4577780" y="3906838"/>
            <a:ext cx="365125" cy="365125"/>
          </a:xfrm>
          <a:prstGeom prst="rect">
            <a:avLst/>
          </a:prstGeom>
          <a:noFill/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4629728" y="4386703"/>
            <a:ext cx="365125" cy="365125"/>
          </a:xfrm>
          <a:prstGeom prst="rect">
            <a:avLst/>
          </a:prstGeom>
          <a:noFill/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1243013" y="4859200"/>
            <a:ext cx="6654800" cy="1247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602" y="2208848"/>
            <a:ext cx="3036498" cy="29260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149" y="2219699"/>
            <a:ext cx="2670527" cy="29260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19699"/>
            <a:ext cx="3198670" cy="292608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91084" y="275911"/>
            <a:ext cx="8378253" cy="1835642"/>
            <a:chOff x="291084" y="275911"/>
            <a:chExt cx="8378253" cy="1835642"/>
          </a:xfrm>
        </p:grpSpPr>
        <p:cxnSp>
          <p:nvCxnSpPr>
            <p:cNvPr id="12" name="Straight Arrow Connector 11"/>
            <p:cNvCxnSpPr/>
            <p:nvPr/>
          </p:nvCxnSpPr>
          <p:spPr>
            <a:xfrm rot="7200000" flipH="1" flipV="1">
              <a:off x="1216403" y="1025703"/>
              <a:ext cx="1371600" cy="8001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6300000" flipH="1" flipV="1">
              <a:off x="3780192" y="858047"/>
              <a:ext cx="1371600" cy="8001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8"/>
            <p:cNvGrpSpPr/>
            <p:nvPr/>
          </p:nvGrpSpPr>
          <p:grpSpPr>
            <a:xfrm>
              <a:off x="1212850" y="450850"/>
              <a:ext cx="1371600" cy="1371600"/>
              <a:chOff x="1431925" y="304800"/>
              <a:chExt cx="1371600" cy="1371600"/>
            </a:xfrm>
          </p:grpSpPr>
          <p:cxnSp>
            <p:nvCxnSpPr>
              <p:cNvPr id="20" name="Straight Arrow Connector 19"/>
              <p:cNvCxnSpPr/>
              <p:nvPr/>
            </p:nvCxnSpPr>
            <p:spPr>
              <a:xfrm rot="5400000" flipH="1" flipV="1">
                <a:off x="749300" y="990600"/>
                <a:ext cx="13716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1431925" y="1673225"/>
                <a:ext cx="1371600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Straight Arrow Connector 3"/>
            <p:cNvCxnSpPr/>
            <p:nvPr/>
          </p:nvCxnSpPr>
          <p:spPr>
            <a:xfrm rot="5400000" flipH="1" flipV="1">
              <a:off x="6270625" y="735013"/>
              <a:ext cx="1371600" cy="8001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" name="Object 2"/>
            <p:cNvGraphicFramePr>
              <a:graphicFrameLocks noChangeAspect="1"/>
            </p:cNvGraphicFramePr>
            <p:nvPr/>
          </p:nvGraphicFramePr>
          <p:xfrm>
            <a:off x="7375525" y="275911"/>
            <a:ext cx="219075" cy="341627"/>
          </p:xfrm>
          <a:graphic>
            <a:graphicData uri="http://schemas.openxmlformats.org/presentationml/2006/ole">
              <p:oleObj spid="_x0000_s142338" name="Equation" r:id="rId6" imgW="114300" imgH="177800" progId="Equation.3">
                <p:embed/>
              </p:oleObj>
            </a:graphicData>
          </a:graphic>
        </p:graphicFrame>
        <p:cxnSp>
          <p:nvCxnSpPr>
            <p:cNvPr id="6" name="Straight Arrow Connector 5"/>
            <p:cNvCxnSpPr/>
            <p:nvPr/>
          </p:nvCxnSpPr>
          <p:spPr>
            <a:xfrm rot="16200000" flipV="1">
              <a:off x="167481" y="1345390"/>
              <a:ext cx="78263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5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rcRect/>
                <a:stretch>
                  <a:fillRect/>
                </a:stretch>
              </p:blipFill>
            </mc:Choice>
            <mc:Fallback>
              <p:blipFill>
                <a:blip r:embed="rId8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291084" y="565150"/>
              <a:ext cx="530225" cy="277813"/>
            </a:xfrm>
            <a:prstGeom prst="rect">
              <a:avLst/>
            </a:prstGeom>
            <a:noFill/>
          </p:spPr>
        </p:pic>
        <p:grpSp>
          <p:nvGrpSpPr>
            <p:cNvPr id="8" name="Group 8"/>
            <p:cNvGrpSpPr/>
            <p:nvPr/>
          </p:nvGrpSpPr>
          <p:grpSpPr>
            <a:xfrm>
              <a:off x="3898900" y="450850"/>
              <a:ext cx="1371600" cy="1371600"/>
              <a:chOff x="1431925" y="304800"/>
              <a:chExt cx="1371600" cy="1371600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rot="5400000" flipH="1" flipV="1">
                <a:off x="749300" y="990600"/>
                <a:ext cx="13716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1431925" y="1673225"/>
                <a:ext cx="1371600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0" name="Object 2"/>
            <p:cNvGraphicFramePr>
              <a:graphicFrameLocks noChangeAspect="1"/>
            </p:cNvGraphicFramePr>
            <p:nvPr/>
          </p:nvGraphicFramePr>
          <p:xfrm>
            <a:off x="5051425" y="501650"/>
            <a:ext cx="219075" cy="341627"/>
          </p:xfrm>
          <a:graphic>
            <a:graphicData uri="http://schemas.openxmlformats.org/presentationml/2006/ole">
              <p:oleObj spid="_x0000_s142339" name="Equation" r:id="rId9" imgW="114300" imgH="177800" progId="Equation.3">
                <p:embed/>
              </p:oleObj>
            </a:graphicData>
          </a:graphic>
        </p:graphicFrame>
        <p:grpSp>
          <p:nvGrpSpPr>
            <p:cNvPr id="11" name="Group 8"/>
            <p:cNvGrpSpPr/>
            <p:nvPr/>
          </p:nvGrpSpPr>
          <p:grpSpPr>
            <a:xfrm>
              <a:off x="6553200" y="447675"/>
              <a:ext cx="1371600" cy="1371600"/>
              <a:chOff x="1431925" y="304800"/>
              <a:chExt cx="1371600" cy="1371600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rot="5400000" flipH="1" flipV="1">
                <a:off x="749300" y="990600"/>
                <a:ext cx="13716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1431925" y="1673225"/>
                <a:ext cx="1371600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3" name="Object 2"/>
            <p:cNvGraphicFramePr>
              <a:graphicFrameLocks noChangeAspect="1"/>
            </p:cNvGraphicFramePr>
            <p:nvPr/>
          </p:nvGraphicFramePr>
          <p:xfrm>
            <a:off x="2610607" y="836596"/>
            <a:ext cx="219075" cy="341627"/>
          </p:xfrm>
          <a:graphic>
            <a:graphicData uri="http://schemas.openxmlformats.org/presentationml/2006/ole">
              <p:oleObj spid="_x0000_s142340" name="Equation" r:id="rId10" imgW="114300" imgH="177800" progId="Equation.3">
                <p:embed/>
              </p:oleObj>
            </a:graphicData>
          </a:graphic>
        </p:graphicFrame>
        <p:cxnSp>
          <p:nvCxnSpPr>
            <p:cNvPr id="14" name="Straight Arrow Connector 13"/>
            <p:cNvCxnSpPr/>
            <p:nvPr/>
          </p:nvCxnSpPr>
          <p:spPr>
            <a:xfrm rot="16200000" flipV="1">
              <a:off x="8168481" y="1345390"/>
              <a:ext cx="78263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5" name="Object 2"/>
            <p:cNvGraphicFramePr>
              <a:graphicFrameLocks noChangeAspect="1"/>
            </p:cNvGraphicFramePr>
            <p:nvPr/>
          </p:nvGraphicFramePr>
          <p:xfrm>
            <a:off x="8450262" y="634983"/>
            <a:ext cx="219075" cy="268288"/>
          </p:xfrm>
          <a:graphic>
            <a:graphicData uri="http://schemas.openxmlformats.org/presentationml/2006/ole">
              <p:oleObj spid="_x0000_s142341" name="Equation" r:id="rId11" imgW="114300" imgH="139700" progId="Equation.3">
                <p:embed/>
              </p:oleObj>
            </a:graphicData>
          </a:graphic>
        </p:graphicFrame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490" y="5533450"/>
            <a:ext cx="2141080" cy="56595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738608" y="5533450"/>
            <a:ext cx="34558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Garamond"/>
                <a:cs typeface="Garamond"/>
              </a:rPr>
              <a:t>grow fastest</a:t>
            </a:r>
          </a:p>
        </p:txBody>
      </p:sp>
      <p:graphicFrame>
        <p:nvGraphicFramePr>
          <p:cNvPr id="32" name="Object 2"/>
          <p:cNvGraphicFramePr>
            <a:graphicFrameLocks noChangeAspect="1"/>
          </p:cNvGraphicFramePr>
          <p:nvPr/>
        </p:nvGraphicFramePr>
        <p:xfrm>
          <a:off x="5980502" y="5669192"/>
          <a:ext cx="2117725" cy="341312"/>
        </p:xfrm>
        <a:graphic>
          <a:graphicData uri="http://schemas.openxmlformats.org/presentationml/2006/ole">
            <p:oleObj spid="_x0000_s142342" name="Equation" r:id="rId13" imgW="1104900" imgH="177800" progId="Equation.3">
              <p:embed/>
            </p:oleObj>
          </a:graphicData>
        </a:graphic>
      </p:graphicFrame>
      <p:cxnSp>
        <p:nvCxnSpPr>
          <p:cNvPr id="35" name="Straight Arrow Connector 34"/>
          <p:cNvCxnSpPr>
            <a:cxnSpLocks noChangeAspect="1"/>
          </p:cNvCxnSpPr>
          <p:nvPr/>
        </p:nvCxnSpPr>
        <p:spPr>
          <a:xfrm rot="7200000" flipH="1" flipV="1">
            <a:off x="1740640" y="675932"/>
            <a:ext cx="783771" cy="457200"/>
          </a:xfrm>
          <a:prstGeom prst="straightConnector1">
            <a:avLst/>
          </a:prstGeom>
          <a:ln w="12700">
            <a:solidFill>
              <a:srgbClr val="0000FF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2"/>
          <p:cNvGraphicFramePr>
            <a:graphicFrameLocks noChangeAspect="1"/>
          </p:cNvGraphicFramePr>
          <p:nvPr/>
        </p:nvGraphicFramePr>
        <p:xfrm>
          <a:off x="2565400" y="393700"/>
          <a:ext cx="536575" cy="414338"/>
        </p:xfrm>
        <a:graphic>
          <a:graphicData uri="http://schemas.openxmlformats.org/presentationml/2006/ole">
            <p:oleObj spid="_x0000_s142343" name="Equation" r:id="rId14" imgW="279400" imgH="215900" progId="Equation.3">
              <p:embed/>
            </p:oleObj>
          </a:graphicData>
        </a:graphic>
      </p:graphicFrame>
      <p:graphicFrame>
        <p:nvGraphicFramePr>
          <p:cNvPr id="142344" name="Object 8"/>
          <p:cNvGraphicFramePr>
            <a:graphicFrameLocks noChangeAspect="1"/>
          </p:cNvGraphicFramePr>
          <p:nvPr/>
        </p:nvGraphicFramePr>
        <p:xfrm>
          <a:off x="5054776" y="954071"/>
          <a:ext cx="536575" cy="414338"/>
        </p:xfrm>
        <a:graphic>
          <a:graphicData uri="http://schemas.openxmlformats.org/presentationml/2006/ole">
            <p:oleObj spid="_x0000_s142344" name="Equation" r:id="rId15" imgW="279400" imgH="215900" progId="Equation.3">
              <p:embed/>
            </p:oleObj>
          </a:graphicData>
        </a:graphic>
      </p:graphicFrame>
      <p:graphicFrame>
        <p:nvGraphicFramePr>
          <p:cNvPr id="142345" name="Object 9"/>
          <p:cNvGraphicFramePr>
            <a:graphicFrameLocks noChangeAspect="1"/>
          </p:cNvGraphicFramePr>
          <p:nvPr/>
        </p:nvGraphicFramePr>
        <p:xfrm>
          <a:off x="7375525" y="746902"/>
          <a:ext cx="536575" cy="414338"/>
        </p:xfrm>
        <a:graphic>
          <a:graphicData uri="http://schemas.openxmlformats.org/presentationml/2006/ole">
            <p:oleObj spid="_x0000_s142345" name="Equation" r:id="rId16" imgW="279400" imgH="215900" progId="Equation.3">
              <p:embed/>
            </p:oleObj>
          </a:graphicData>
        </a:graphic>
      </p:graphicFrame>
      <p:cxnSp>
        <p:nvCxnSpPr>
          <p:cNvPr id="39" name="Straight Arrow Connector 38"/>
          <p:cNvCxnSpPr>
            <a:cxnSpLocks noChangeAspect="1"/>
          </p:cNvCxnSpPr>
          <p:nvPr/>
        </p:nvCxnSpPr>
        <p:spPr>
          <a:xfrm flipV="1">
            <a:off x="4484908" y="1140449"/>
            <a:ext cx="477618" cy="473361"/>
          </a:xfrm>
          <a:prstGeom prst="straightConnector1">
            <a:avLst/>
          </a:prstGeom>
          <a:ln w="12700">
            <a:solidFill>
              <a:srgbClr val="0000FF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 flipH="1" flipV="1">
            <a:off x="6788944" y="1099327"/>
            <a:ext cx="693737" cy="403225"/>
          </a:xfrm>
          <a:prstGeom prst="straightConnector1">
            <a:avLst/>
          </a:prstGeom>
          <a:ln w="12700">
            <a:solidFill>
              <a:srgbClr val="0000FF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44926" y="6146246"/>
            <a:ext cx="78480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Garamond"/>
                <a:cs typeface="Garamond"/>
              </a:rPr>
              <a:t>saturates by re-orienting field vertically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/>
          <p:cNvGrpSpPr/>
          <p:nvPr/>
        </p:nvGrpSpPr>
        <p:grpSpPr>
          <a:xfrm>
            <a:off x="78590" y="1122091"/>
            <a:ext cx="4740288" cy="5276654"/>
            <a:chOff x="78590" y="1122091"/>
            <a:chExt cx="4740288" cy="5276654"/>
          </a:xfrm>
        </p:grpSpPr>
        <p:pic>
          <p:nvPicPr>
            <p:cNvPr id="84" name="Picture 83" descr="hbi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rcRect t="20252"/>
                <a:stretch>
                  <a:fillRect/>
                </a:stretch>
              </p:blipFill>
            </mc:Choice>
            <mc:Fallback>
              <p:blipFill>
                <a:blip r:embed="rId3"/>
                <a:srcRect t="20252"/>
                <a:stretch>
                  <a:fillRect/>
                </a:stretch>
              </p:blipFill>
            </mc:Fallback>
          </mc:AlternateContent>
          <p:spPr>
            <a:xfrm>
              <a:off x="78590" y="1122091"/>
              <a:ext cx="4029238" cy="5084064"/>
            </a:xfrm>
            <a:prstGeom prst="rect">
              <a:avLst/>
            </a:prstGeom>
          </p:spPr>
        </p:pic>
        <p:sp>
          <p:nvSpPr>
            <p:cNvPr id="85" name="Rectangle 84"/>
            <p:cNvSpPr/>
            <p:nvPr/>
          </p:nvSpPr>
          <p:spPr>
            <a:xfrm>
              <a:off x="4637456" y="2011026"/>
              <a:ext cx="181422" cy="4051962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100000">
                  <a:srgbClr val="FF0000"/>
                </a:gs>
                <a:gs pos="50000">
                  <a:schemeClr val="bg1"/>
                </a:gs>
              </a:gsLst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2639060" y="2011026"/>
              <a:ext cx="182880" cy="182880"/>
            </a:xfrm>
            <a:prstGeom prst="ellipse">
              <a:avLst/>
            </a:prstGeom>
            <a:solidFill>
              <a:srgbClr val="F80403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285067" y="2641177"/>
              <a:ext cx="182880" cy="182880"/>
            </a:xfrm>
            <a:prstGeom prst="ellipse">
              <a:avLst/>
            </a:prstGeom>
            <a:solidFill>
              <a:srgbClr val="F95A5A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928123" y="3287283"/>
              <a:ext cx="182880" cy="182880"/>
            </a:xfrm>
            <a:prstGeom prst="ellipse">
              <a:avLst/>
            </a:prstGeom>
            <a:solidFill>
              <a:srgbClr val="FCAFA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998353" y="2641177"/>
              <a:ext cx="182880" cy="182880"/>
            </a:xfrm>
            <a:prstGeom prst="ellipse">
              <a:avLst/>
            </a:prstGeom>
            <a:solidFill>
              <a:srgbClr val="F95A5A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2639060" y="3287283"/>
              <a:ext cx="182880" cy="182880"/>
            </a:xfrm>
            <a:prstGeom prst="ellipse">
              <a:avLst/>
            </a:prstGeom>
            <a:solidFill>
              <a:srgbClr val="FCAFA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285067" y="3943774"/>
              <a:ext cx="182880" cy="182880"/>
            </a:xfrm>
            <a:prstGeom prst="ellipse">
              <a:avLst/>
            </a:prstGeom>
            <a:solidFill>
              <a:srgbClr val="FDFDFE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929181" y="4584700"/>
              <a:ext cx="182880" cy="182880"/>
            </a:xfrm>
            <a:prstGeom prst="ellipse">
              <a:avLst/>
            </a:prstGeom>
            <a:solidFill>
              <a:srgbClr val="B1B2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1995178" y="3943774"/>
              <a:ext cx="182880" cy="182880"/>
            </a:xfrm>
            <a:prstGeom prst="ellipse">
              <a:avLst/>
            </a:prstGeom>
            <a:solidFill>
              <a:srgbClr val="FDFDFE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2639060" y="4584700"/>
              <a:ext cx="182880" cy="182880"/>
            </a:xfrm>
            <a:prstGeom prst="ellipse">
              <a:avLst/>
            </a:prstGeom>
            <a:solidFill>
              <a:srgbClr val="B1B2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3285067" y="5220970"/>
              <a:ext cx="182880" cy="182880"/>
            </a:xfrm>
            <a:prstGeom prst="ellipse">
              <a:avLst/>
            </a:prstGeom>
            <a:solidFill>
              <a:srgbClr val="5B5B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1995178" y="5220970"/>
              <a:ext cx="182880" cy="182880"/>
            </a:xfrm>
            <a:prstGeom prst="ellipse">
              <a:avLst/>
            </a:prstGeom>
            <a:solidFill>
              <a:srgbClr val="5B5B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2639060" y="5846762"/>
              <a:ext cx="182880" cy="182880"/>
            </a:xfrm>
            <a:prstGeom prst="ellipse">
              <a:avLst/>
            </a:prstGeom>
            <a:solidFill>
              <a:srgbClr val="0B0A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136721" y="1391401"/>
              <a:ext cx="458352" cy="5007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4099362" y="2923216"/>
              <a:ext cx="104339" cy="151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4084551" y="3465930"/>
              <a:ext cx="104339" cy="151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084551" y="3975524"/>
              <a:ext cx="104339" cy="151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4045080" y="5472098"/>
              <a:ext cx="104339" cy="151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3727027" y="6130590"/>
              <a:ext cx="104339" cy="151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600393" y="-196798"/>
            <a:ext cx="6199496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400" dirty="0" smtClean="0">
                <a:latin typeface="Garamond"/>
                <a:cs typeface="Garamond"/>
              </a:rPr>
              <a:t>:</a:t>
            </a:r>
            <a:r>
              <a:rPr lang="en-US" sz="4000" dirty="0" smtClean="0">
                <a:latin typeface="Garamond"/>
                <a:cs typeface="Garamond"/>
              </a:rPr>
              <a:t> </a:t>
            </a:r>
            <a:r>
              <a:rPr lang="en-US" sz="3000" dirty="0" smtClean="0">
                <a:latin typeface="Garamond"/>
                <a:cs typeface="Garamond"/>
              </a:rPr>
              <a:t>Heat-flux Buoyancy-Driven Instability </a:t>
            </a:r>
            <a:br>
              <a:rPr lang="en-US" sz="3000" dirty="0" smtClean="0">
                <a:latin typeface="Garamond"/>
                <a:cs typeface="Garamond"/>
              </a:rPr>
            </a:br>
            <a:r>
              <a:rPr lang="en-US" sz="3000" dirty="0" smtClean="0">
                <a:latin typeface="Garamond"/>
                <a:cs typeface="Garamond"/>
              </a:rPr>
              <a:t>(Quataert 2008)</a:t>
            </a:r>
            <a:endParaRPr lang="en-US" sz="3000" dirty="0">
              <a:latin typeface="Garamond"/>
              <a:cs typeface="Garamo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302" y="-84188"/>
            <a:ext cx="15981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 smtClean="0">
                <a:latin typeface="Times New Roman"/>
                <a:cs typeface="Times New Roman"/>
              </a:rPr>
              <a:t>HBI</a:t>
            </a:r>
            <a:endParaRPr lang="en-US" sz="3000" dirty="0">
              <a:latin typeface="Times New Roman"/>
              <a:cs typeface="Times New Roman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78590" y="1179717"/>
            <a:ext cx="4805083" cy="5038767"/>
            <a:chOff x="78590" y="1179717"/>
            <a:chExt cx="4805083" cy="5038767"/>
          </a:xfrm>
        </p:grpSpPr>
        <p:pic>
          <p:nvPicPr>
            <p:cNvPr id="2" name="Picture 1" descr="hbi_nobrag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rcRect t="21279"/>
                <a:stretch>
                  <a:fillRect/>
                </a:stretch>
              </p:blipFill>
            </mc:Choice>
            <mc:Fallback>
              <p:blipFill>
                <a:blip r:embed="rId5"/>
                <a:srcRect t="21279"/>
                <a:stretch>
                  <a:fillRect/>
                </a:stretch>
              </p:blipFill>
            </mc:Fallback>
          </mc:AlternateContent>
          <p:spPr>
            <a:xfrm>
              <a:off x="78590" y="1179717"/>
              <a:ext cx="4805083" cy="503876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637456" y="2011026"/>
              <a:ext cx="181422" cy="4051962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100000">
                  <a:srgbClr val="FF0000"/>
                </a:gs>
                <a:gs pos="50000">
                  <a:schemeClr val="bg1"/>
                </a:gs>
              </a:gsLst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019642" y="2402480"/>
              <a:ext cx="182880" cy="182880"/>
            </a:xfrm>
            <a:prstGeom prst="ellipse">
              <a:avLst/>
            </a:prstGeom>
            <a:solidFill>
              <a:srgbClr val="F95F5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646170" y="3055296"/>
              <a:ext cx="182880" cy="182880"/>
            </a:xfrm>
            <a:prstGeom prst="ellipse">
              <a:avLst/>
            </a:prstGeom>
            <a:solidFill>
              <a:srgbClr val="FCBBBB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306570" y="3677920"/>
              <a:ext cx="182880" cy="182880"/>
            </a:xfrm>
            <a:prstGeom prst="ellipse">
              <a:avLst/>
            </a:prstGeom>
            <a:solidFill>
              <a:srgbClr val="F1F1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621586" y="2291990"/>
              <a:ext cx="182880" cy="182880"/>
            </a:xfrm>
            <a:prstGeom prst="ellipse">
              <a:avLst/>
            </a:prstGeom>
            <a:solidFill>
              <a:srgbClr val="F80403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255520" y="2923216"/>
              <a:ext cx="182880" cy="182880"/>
            </a:xfrm>
            <a:prstGeom prst="ellipse">
              <a:avLst/>
            </a:prstGeom>
            <a:solidFill>
              <a:srgbClr val="F94B4B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890102" y="3561080"/>
              <a:ext cx="182880" cy="182880"/>
            </a:xfrm>
            <a:prstGeom prst="ellipse">
              <a:avLst/>
            </a:prstGeom>
            <a:solidFill>
              <a:srgbClr val="FB9B9B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548380" y="4211320"/>
              <a:ext cx="182880" cy="182880"/>
            </a:xfrm>
            <a:prstGeom prst="ellipse">
              <a:avLst/>
            </a:prstGeom>
            <a:solidFill>
              <a:srgbClr val="FFF0F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359660" y="4334510"/>
              <a:ext cx="182880" cy="182880"/>
            </a:xfrm>
            <a:prstGeom prst="ellipse">
              <a:avLst/>
            </a:prstGeom>
            <a:solidFill>
              <a:srgbClr val="A4A3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013292" y="4965700"/>
              <a:ext cx="182880" cy="182880"/>
            </a:xfrm>
            <a:prstGeom prst="ellipse">
              <a:avLst/>
            </a:prstGeom>
            <a:solidFill>
              <a:srgbClr val="5758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652520" y="5618995"/>
              <a:ext cx="182880" cy="1828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621586" y="4839970"/>
              <a:ext cx="182880" cy="182880"/>
            </a:xfrm>
            <a:prstGeom prst="ellipse">
              <a:avLst/>
            </a:prstGeom>
            <a:solidFill>
              <a:srgbClr val="BCBD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255520" y="5495805"/>
              <a:ext cx="182880" cy="182880"/>
            </a:xfrm>
            <a:prstGeom prst="ellipse">
              <a:avLst/>
            </a:prstGeom>
            <a:solidFill>
              <a:srgbClr val="7474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043488" y="1941513"/>
            <a:ext cx="3918101" cy="4422453"/>
            <a:chOff x="5043488" y="1941513"/>
            <a:chExt cx="3918101" cy="4422453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rcRect/>
                <a:stretch>
                  <a:fillRect/>
                </a:stretch>
              </p:blipFill>
            </mc:Choice>
            <mc:Fallback>
              <p:blipFill>
                <a:blip r:embed="rId7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5246688" y="3435350"/>
              <a:ext cx="3443287" cy="1757363"/>
            </a:xfrm>
            <a:prstGeom prst="rect">
              <a:avLst/>
            </a:prstGeom>
            <a:noFill/>
          </p:spPr>
        </p:pic>
        <p:pic>
          <p:nvPicPr>
            <p:cNvPr id="14339" name="Picture 3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rcRect/>
                <a:stretch>
                  <a:fillRect/>
                </a:stretch>
              </p:blipFill>
            </mc:Choice>
            <mc:Fallback>
              <p:blipFill>
                <a:blip r:embed="rId9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5043488" y="1941513"/>
              <a:ext cx="3875087" cy="1133475"/>
            </a:xfrm>
            <a:prstGeom prst="rect">
              <a:avLst/>
            </a:prstGeom>
            <a:noFill/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35379" y="5266686"/>
              <a:ext cx="3526210" cy="1097280"/>
            </a:xfrm>
            <a:prstGeom prst="rect">
              <a:avLst/>
            </a:prstGeom>
          </p:spPr>
        </p:pic>
      </p:grpSp>
      <p:sp>
        <p:nvSpPr>
          <p:cNvPr id="44" name="TextBox 43"/>
          <p:cNvSpPr txBox="1"/>
          <p:nvPr/>
        </p:nvSpPr>
        <p:spPr>
          <a:xfrm>
            <a:off x="1232824" y="6174139"/>
            <a:ext cx="36135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latin typeface="Garamond"/>
                <a:cs typeface="Garamond"/>
              </a:rPr>
              <a:t>destabilised</a:t>
            </a:r>
            <a:r>
              <a:rPr lang="en-US" sz="3000" dirty="0" smtClean="0">
                <a:latin typeface="Garamond"/>
                <a:cs typeface="Garamond"/>
              </a:rPr>
              <a:t> </a:t>
            </a:r>
            <a:r>
              <a:rPr lang="en-US" sz="3000" dirty="0" smtClean="0">
                <a:latin typeface="Garamond"/>
                <a:cs typeface="Garamond"/>
              </a:rPr>
              <a:t>slow mode</a:t>
            </a:r>
            <a:endParaRPr lang="en-US" sz="3000" dirty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29" y="221163"/>
            <a:ext cx="509930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14417" y="373563"/>
            <a:ext cx="30630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Garamond"/>
                <a:cs typeface="Garamond"/>
              </a:rPr>
              <a:t>HBI growth rates</a:t>
            </a:r>
            <a:br>
              <a:rPr lang="en-US" sz="3000" dirty="0" smtClean="0">
                <a:latin typeface="Garamond"/>
                <a:cs typeface="Garamond"/>
              </a:rPr>
            </a:br>
            <a:r>
              <a:rPr lang="en-US" sz="3000" dirty="0" smtClean="0">
                <a:latin typeface="Garamond"/>
                <a:cs typeface="Garamond"/>
              </a:rPr>
              <a:t>normalized to</a:t>
            </a:r>
            <a:br>
              <a:rPr lang="en-US" sz="3000" dirty="0" smtClean="0">
                <a:latin typeface="Garamond"/>
                <a:cs typeface="Garamond"/>
              </a:rPr>
            </a:br>
            <a:r>
              <a:rPr lang="en-US" sz="3000" dirty="0" smtClean="0">
                <a:latin typeface="Garamond"/>
                <a:cs typeface="Garamond"/>
              </a:rPr>
              <a:t>maximum value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rot="10800000" flipV="1">
            <a:off x="4367090" y="2801724"/>
            <a:ext cx="1975564" cy="223208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342654" y="2524869"/>
          <a:ext cx="2570163" cy="500063"/>
        </p:xfrm>
        <a:graphic>
          <a:graphicData uri="http://schemas.openxmlformats.org/presentationml/2006/ole">
            <p:oleObj spid="_x0000_s28674" name="Equation" r:id="rId4" imgW="914400" imgH="177800" progId="Equation.3">
              <p:embed/>
            </p:oleObj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742525" y="4094961"/>
            <a:ext cx="8353658" cy="2600510"/>
            <a:chOff x="754976" y="4094961"/>
            <a:chExt cx="8353658" cy="260051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87890" y="5426344"/>
              <a:ext cx="4587583" cy="1269127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754976" y="4094961"/>
              <a:ext cx="8353658" cy="2178705"/>
              <a:chOff x="754976" y="4094961"/>
              <a:chExt cx="8353658" cy="2178705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754976" y="5719668"/>
                <a:ext cx="306304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 smtClean="0">
                    <a:latin typeface="Garamond"/>
                    <a:cs typeface="Garamond"/>
                  </a:rPr>
                  <a:t>In general:</a:t>
                </a:r>
              </a:p>
            </p:txBody>
          </p:sp>
          <p:cxnSp>
            <p:nvCxnSpPr>
              <p:cNvPr id="11" name="Straight Arrow Connector 10"/>
              <p:cNvCxnSpPr>
                <a:stCxn id="12" idx="2"/>
              </p:cNvCxnSpPr>
              <p:nvPr/>
            </p:nvCxnSpPr>
            <p:spPr>
              <a:xfrm rot="5400000">
                <a:off x="7041550" y="5124549"/>
                <a:ext cx="506964" cy="17133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5652766" y="4094961"/>
                <a:ext cx="3455868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dirty="0" smtClean="0">
                    <a:latin typeface="Garamond"/>
                    <a:cs typeface="Garamond"/>
                  </a:rPr>
                  <a:t>need maximal field-line convergence/divergence</a:t>
                </a: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1294" y="3044137"/>
            <a:ext cx="2309478" cy="64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29" y="5558850"/>
            <a:ext cx="1725041" cy="4781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2" y="2208848"/>
            <a:ext cx="3142986" cy="2926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538" y="2208848"/>
            <a:ext cx="2679045" cy="2926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2694" y="2208848"/>
            <a:ext cx="3032406" cy="292608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91084" y="274323"/>
            <a:ext cx="8378253" cy="1830897"/>
            <a:chOff x="291084" y="274323"/>
            <a:chExt cx="8378253" cy="1830897"/>
          </a:xfrm>
        </p:grpSpPr>
        <p:grpSp>
          <p:nvGrpSpPr>
            <p:cNvPr id="9" name="Group 8"/>
            <p:cNvGrpSpPr/>
            <p:nvPr/>
          </p:nvGrpSpPr>
          <p:grpSpPr>
            <a:xfrm>
              <a:off x="1212850" y="450850"/>
              <a:ext cx="1371600" cy="1371600"/>
              <a:chOff x="1431925" y="304800"/>
              <a:chExt cx="1371600" cy="137160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rot="5400000" flipH="1" flipV="1">
                <a:off x="749300" y="990600"/>
                <a:ext cx="13716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1431925" y="1673225"/>
                <a:ext cx="1371600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930275" y="733425"/>
              <a:ext cx="1371600" cy="8001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41314" name="Object 2"/>
            <p:cNvGraphicFramePr>
              <a:graphicFrameLocks noChangeAspect="1"/>
            </p:cNvGraphicFramePr>
            <p:nvPr/>
          </p:nvGraphicFramePr>
          <p:xfrm>
            <a:off x="2035175" y="274323"/>
            <a:ext cx="219075" cy="341627"/>
          </p:xfrm>
          <a:graphic>
            <a:graphicData uri="http://schemas.openxmlformats.org/presentationml/2006/ole">
              <p:oleObj spid="_x0000_s141314" name="Equation" r:id="rId7" imgW="114300" imgH="177800" progId="Equation.3">
                <p:embed/>
              </p:oleObj>
            </a:graphicData>
          </a:graphic>
        </p:graphicFrame>
        <p:cxnSp>
          <p:nvCxnSpPr>
            <p:cNvPr id="14" name="Straight Arrow Connector 13"/>
            <p:cNvCxnSpPr/>
            <p:nvPr/>
          </p:nvCxnSpPr>
          <p:spPr>
            <a:xfrm rot="5400000" flipV="1">
              <a:off x="167481" y="1345390"/>
              <a:ext cx="78263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5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rcRect/>
                <a:stretch>
                  <a:fillRect/>
                </a:stretch>
              </p:blipFill>
            </mc:Choice>
            <mc:Fallback>
              <p:blipFill>
                <a:blip r:embed="rId9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291084" y="565150"/>
              <a:ext cx="530225" cy="277813"/>
            </a:xfrm>
            <a:prstGeom prst="rect">
              <a:avLst/>
            </a:prstGeom>
            <a:noFill/>
          </p:spPr>
        </p:pic>
        <p:grpSp>
          <p:nvGrpSpPr>
            <p:cNvPr id="18" name="Group 8"/>
            <p:cNvGrpSpPr/>
            <p:nvPr/>
          </p:nvGrpSpPr>
          <p:grpSpPr>
            <a:xfrm>
              <a:off x="3898900" y="450850"/>
              <a:ext cx="1371600" cy="1371600"/>
              <a:chOff x="1431925" y="304800"/>
              <a:chExt cx="1371600" cy="1371600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 rot="5400000" flipH="1" flipV="1">
                <a:off x="749300" y="990600"/>
                <a:ext cx="13716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1431925" y="1673225"/>
                <a:ext cx="1371600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Arrow Connector 18"/>
            <p:cNvCxnSpPr/>
            <p:nvPr/>
          </p:nvCxnSpPr>
          <p:spPr>
            <a:xfrm rot="6300000" flipH="1" flipV="1">
              <a:off x="3780192" y="858047"/>
              <a:ext cx="1371600" cy="8001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0" name="Object 2"/>
            <p:cNvGraphicFramePr>
              <a:graphicFrameLocks noChangeAspect="1"/>
            </p:cNvGraphicFramePr>
            <p:nvPr/>
          </p:nvGraphicFramePr>
          <p:xfrm>
            <a:off x="5051425" y="501650"/>
            <a:ext cx="219075" cy="341627"/>
          </p:xfrm>
          <a:graphic>
            <a:graphicData uri="http://schemas.openxmlformats.org/presentationml/2006/ole">
              <p:oleObj spid="_x0000_s141315" name="Equation" r:id="rId10" imgW="114300" imgH="177800" progId="Equation.3">
                <p:embed/>
              </p:oleObj>
            </a:graphicData>
          </a:graphic>
        </p:graphicFrame>
        <p:grpSp>
          <p:nvGrpSpPr>
            <p:cNvPr id="24" name="Group 8"/>
            <p:cNvGrpSpPr/>
            <p:nvPr/>
          </p:nvGrpSpPr>
          <p:grpSpPr>
            <a:xfrm>
              <a:off x="6553200" y="447675"/>
              <a:ext cx="1371600" cy="1371600"/>
              <a:chOff x="1431925" y="304800"/>
              <a:chExt cx="1371600" cy="1371600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rot="5400000" flipH="1" flipV="1">
                <a:off x="749300" y="990600"/>
                <a:ext cx="13716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1431925" y="1673225"/>
                <a:ext cx="1371600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Arrow Connector 24"/>
            <p:cNvCxnSpPr/>
            <p:nvPr/>
          </p:nvCxnSpPr>
          <p:spPr>
            <a:xfrm rot="7200000" flipH="1" flipV="1">
              <a:off x="6559928" y="1019370"/>
              <a:ext cx="1371600" cy="8001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6" name="Object 2"/>
            <p:cNvGraphicFramePr>
              <a:graphicFrameLocks noChangeAspect="1"/>
            </p:cNvGraphicFramePr>
            <p:nvPr/>
          </p:nvGraphicFramePr>
          <p:xfrm>
            <a:off x="7954132" y="830263"/>
            <a:ext cx="219075" cy="341627"/>
          </p:xfrm>
          <a:graphic>
            <a:graphicData uri="http://schemas.openxmlformats.org/presentationml/2006/ole">
              <p:oleObj spid="_x0000_s141316" name="Equation" r:id="rId11" imgW="114300" imgH="177800" progId="Equation.3">
                <p:embed/>
              </p:oleObj>
            </a:graphicData>
          </a:graphic>
        </p:graphicFrame>
        <p:cxnSp>
          <p:nvCxnSpPr>
            <p:cNvPr id="29" name="Straight Arrow Connector 28"/>
            <p:cNvCxnSpPr/>
            <p:nvPr/>
          </p:nvCxnSpPr>
          <p:spPr>
            <a:xfrm rot="16200000" flipV="1">
              <a:off x="8168481" y="1345390"/>
              <a:ext cx="78263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0" name="Object 2"/>
            <p:cNvGraphicFramePr>
              <a:graphicFrameLocks noChangeAspect="1"/>
            </p:cNvGraphicFramePr>
            <p:nvPr/>
          </p:nvGraphicFramePr>
          <p:xfrm>
            <a:off x="8450262" y="634983"/>
            <a:ext cx="219075" cy="268288"/>
          </p:xfrm>
          <a:graphic>
            <a:graphicData uri="http://schemas.openxmlformats.org/presentationml/2006/ole">
              <p:oleObj spid="_x0000_s141317" name="Equation" r:id="rId12" imgW="114300" imgH="139700" progId="Equation.3">
                <p:embed/>
              </p:oleObj>
            </a:graphicData>
          </a:graphic>
        </p:graphicFrame>
      </p:grpSp>
      <p:sp>
        <p:nvSpPr>
          <p:cNvPr id="36" name="TextBox 35"/>
          <p:cNvSpPr txBox="1"/>
          <p:nvPr/>
        </p:nvSpPr>
        <p:spPr>
          <a:xfrm>
            <a:off x="1738608" y="5533450"/>
            <a:ext cx="34558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Garamond"/>
                <a:cs typeface="Garamond"/>
              </a:rPr>
              <a:t>grow fastest</a:t>
            </a:r>
          </a:p>
        </p:txBody>
      </p:sp>
      <p:graphicFrame>
        <p:nvGraphicFramePr>
          <p:cNvPr id="37" name="Object 2"/>
          <p:cNvGraphicFramePr>
            <a:graphicFrameLocks noChangeAspect="1"/>
          </p:cNvGraphicFramePr>
          <p:nvPr/>
        </p:nvGraphicFramePr>
        <p:xfrm>
          <a:off x="5992813" y="5657850"/>
          <a:ext cx="2092325" cy="365125"/>
        </p:xfrm>
        <a:graphic>
          <a:graphicData uri="http://schemas.openxmlformats.org/presentationml/2006/ole">
            <p:oleObj spid="_x0000_s141318" name="Equation" r:id="rId13" imgW="1092200" imgH="190500" progId="Equation.3">
              <p:embed/>
            </p:oleObj>
          </a:graphicData>
        </a:graphic>
      </p:graphicFrame>
      <p:graphicFrame>
        <p:nvGraphicFramePr>
          <p:cNvPr id="141319" name="Object 7"/>
          <p:cNvGraphicFramePr>
            <a:graphicFrameLocks noChangeAspect="1"/>
          </p:cNvGraphicFramePr>
          <p:nvPr/>
        </p:nvGraphicFramePr>
        <p:xfrm>
          <a:off x="2090976" y="1112207"/>
          <a:ext cx="536575" cy="414338"/>
        </p:xfrm>
        <a:graphic>
          <a:graphicData uri="http://schemas.openxmlformats.org/presentationml/2006/ole">
            <p:oleObj spid="_x0000_s141319" name="Equation" r:id="rId14" imgW="279400" imgH="215900" progId="Equation.3">
              <p:embed/>
            </p:oleObj>
          </a:graphicData>
        </a:graphic>
      </p:graphicFrame>
      <p:graphicFrame>
        <p:nvGraphicFramePr>
          <p:cNvPr id="141320" name="Object 8"/>
          <p:cNvGraphicFramePr>
            <a:graphicFrameLocks noChangeAspect="1"/>
          </p:cNvGraphicFramePr>
          <p:nvPr/>
        </p:nvGraphicFramePr>
        <p:xfrm>
          <a:off x="4987217" y="1263647"/>
          <a:ext cx="536575" cy="414338"/>
        </p:xfrm>
        <a:graphic>
          <a:graphicData uri="http://schemas.openxmlformats.org/presentationml/2006/ole">
            <p:oleObj spid="_x0000_s141320" name="Equation" r:id="rId15" imgW="279400" imgH="215900" progId="Equation.3">
              <p:embed/>
            </p:oleObj>
          </a:graphicData>
        </a:graphic>
      </p:graphicFrame>
      <p:graphicFrame>
        <p:nvGraphicFramePr>
          <p:cNvPr id="141321" name="Object 9"/>
          <p:cNvGraphicFramePr>
            <a:graphicFrameLocks noChangeAspect="1"/>
          </p:cNvGraphicFramePr>
          <p:nvPr/>
        </p:nvGraphicFramePr>
        <p:xfrm>
          <a:off x="7911759" y="1342420"/>
          <a:ext cx="536575" cy="414338"/>
        </p:xfrm>
        <a:graphic>
          <a:graphicData uri="http://schemas.openxmlformats.org/presentationml/2006/ole">
            <p:oleObj spid="_x0000_s141321" name="Equation" r:id="rId16" imgW="279400" imgH="215900" progId="Equation.3">
              <p:embed/>
            </p:oleObj>
          </a:graphicData>
        </a:graphic>
      </p:graphicFrame>
      <p:cxnSp>
        <p:nvCxnSpPr>
          <p:cNvPr id="33" name="Straight Arrow Connector 32"/>
          <p:cNvCxnSpPr/>
          <p:nvPr/>
        </p:nvCxnSpPr>
        <p:spPr>
          <a:xfrm rot="10800000" flipH="1" flipV="1">
            <a:off x="4560888" y="1165540"/>
            <a:ext cx="246888" cy="384048"/>
          </a:xfrm>
          <a:prstGeom prst="straightConnector1">
            <a:avLst/>
          </a:prstGeom>
          <a:ln w="12700">
            <a:solidFill>
              <a:srgbClr val="0000FF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0800000" flipH="1" flipV="1">
            <a:off x="4560888" y="1165540"/>
            <a:ext cx="384048" cy="246888"/>
          </a:xfrm>
          <a:prstGeom prst="straightConnector1">
            <a:avLst/>
          </a:prstGeom>
          <a:ln w="12700">
            <a:solidFill>
              <a:srgbClr val="0000FF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0800000" flipH="1" flipV="1">
            <a:off x="1635737" y="1101535"/>
            <a:ext cx="329184" cy="310896"/>
          </a:xfrm>
          <a:prstGeom prst="straightConnector1">
            <a:avLst/>
          </a:prstGeom>
          <a:ln w="12700">
            <a:solidFill>
              <a:srgbClr val="0000FF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10800000" flipH="1" flipV="1">
            <a:off x="1635738" y="1101534"/>
            <a:ext cx="438912" cy="118872"/>
          </a:xfrm>
          <a:prstGeom prst="straightConnector1">
            <a:avLst/>
          </a:prstGeom>
          <a:ln w="12700">
            <a:solidFill>
              <a:srgbClr val="0000FF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10800000" flipH="1" flipV="1">
            <a:off x="7544112" y="1248217"/>
            <a:ext cx="283464" cy="356616"/>
          </a:xfrm>
          <a:prstGeom prst="straightConnector1">
            <a:avLst/>
          </a:prstGeom>
          <a:ln w="12700">
            <a:solidFill>
              <a:srgbClr val="0000FF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0800000" flipH="1" flipV="1">
            <a:off x="7544112" y="1248217"/>
            <a:ext cx="155448" cy="429768"/>
          </a:xfrm>
          <a:prstGeom prst="straightConnector1">
            <a:avLst/>
          </a:prstGeom>
          <a:ln w="12700">
            <a:solidFill>
              <a:srgbClr val="0000FF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42138" y="6178262"/>
            <a:ext cx="82669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Garamond"/>
                <a:cs typeface="Garamond"/>
              </a:rPr>
              <a:t>saturates by re-orienting field horizontally to shut off conduction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53943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aramond"/>
                <a:cs typeface="Garamond"/>
              </a:rPr>
              <a:t>Anisotropic Pressure: What does it do?</a:t>
            </a:r>
            <a:endParaRPr lang="en-US" sz="3500" dirty="0">
              <a:latin typeface="Garamond"/>
              <a:cs typeface="Garamond"/>
            </a:endParaRPr>
          </a:p>
        </p:txBody>
      </p:sp>
      <p:sp>
        <p:nvSpPr>
          <p:cNvPr id="7" name="Text Box 57"/>
          <p:cNvSpPr txBox="1">
            <a:spLocks noChangeArrowheads="1"/>
          </p:cNvSpPr>
          <p:nvPr/>
        </p:nvSpPr>
        <p:spPr bwMode="auto">
          <a:xfrm>
            <a:off x="5048941" y="2150736"/>
            <a:ext cx="36885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Garamond"/>
                <a:cs typeface="Garamond"/>
              </a:rPr>
              <a:t>holds already for </a:t>
            </a:r>
            <a:r>
              <a:rPr lang="en-US" sz="2400" i="1" dirty="0">
                <a:latin typeface="Garamond"/>
                <a:cs typeface="Garamond"/>
              </a:rPr>
              <a:t>B</a:t>
            </a:r>
            <a:r>
              <a:rPr lang="en-US" sz="2400" dirty="0">
                <a:latin typeface="Garamond"/>
                <a:cs typeface="Garamond"/>
              </a:rPr>
              <a:t> &gt; 10</a:t>
            </a:r>
            <a:r>
              <a:rPr lang="en-US" sz="2400" baseline="30000" dirty="0">
                <a:latin typeface="Garamond"/>
                <a:cs typeface="Garamond"/>
              </a:rPr>
              <a:t>–18</a:t>
            </a:r>
            <a:r>
              <a:rPr lang="en-US" sz="2400" dirty="0">
                <a:latin typeface="Garamond"/>
                <a:cs typeface="Garamond"/>
              </a:rPr>
              <a:t> G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717503" y="4216305"/>
            <a:ext cx="4479590" cy="1776179"/>
            <a:chOff x="717503" y="4216305"/>
            <a:chExt cx="4479590" cy="1776179"/>
          </a:xfrm>
        </p:grpSpPr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3211130" y="4989150"/>
              <a:ext cx="1985963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latin typeface="Garamond"/>
                  <a:cs typeface="Garamond"/>
                </a:rPr>
                <a:t>anisotropy relaxed</a:t>
              </a:r>
            </a:p>
            <a:p>
              <a:pPr algn="ctr"/>
              <a:r>
                <a:rPr lang="en-US" sz="2000" dirty="0">
                  <a:latin typeface="Garamond"/>
                  <a:cs typeface="Garamond"/>
                </a:rPr>
                <a:t>by collisions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1835507" y="4976821"/>
              <a:ext cx="1387953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latin typeface="Garamond"/>
                  <a:cs typeface="Garamond"/>
                </a:rPr>
                <a:t>change in </a:t>
              </a:r>
              <a:r>
                <a:rPr lang="en-US" sz="2000" i="1" dirty="0">
                  <a:latin typeface="Garamond"/>
                  <a:cs typeface="Garamond"/>
                </a:rPr>
                <a:t>B</a:t>
              </a:r>
            </a:p>
            <a:p>
              <a:pPr algn="ctr"/>
              <a:r>
                <a:rPr lang="en-US" sz="2000" dirty="0">
                  <a:latin typeface="Garamond"/>
                  <a:cs typeface="Garamond"/>
                </a:rPr>
                <a:t>drives</a:t>
              </a:r>
            </a:p>
            <a:p>
              <a:pPr algn="ctr"/>
              <a:r>
                <a:rPr lang="en-US" sz="2000" dirty="0">
                  <a:latin typeface="Garamond"/>
                  <a:cs typeface="Garamond"/>
                </a:rPr>
                <a:t>anisotropy</a:t>
              </a:r>
            </a:p>
          </p:txBody>
        </p:sp>
        <p:pic>
          <p:nvPicPr>
            <p:cNvPr id="15" name="Picture 13" descr="image-90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17503" y="4216305"/>
              <a:ext cx="4013200" cy="71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0" name="Group 39"/>
          <p:cNvGrpSpPr/>
          <p:nvPr/>
        </p:nvGrpSpPr>
        <p:grpSpPr>
          <a:xfrm>
            <a:off x="412320" y="2587743"/>
            <a:ext cx="5959384" cy="1314977"/>
            <a:chOff x="412320" y="2587743"/>
            <a:chExt cx="5959384" cy="1314977"/>
          </a:xfrm>
        </p:grpSpPr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412320" y="3441055"/>
              <a:ext cx="595938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latin typeface="Garamond"/>
                  <a:cs typeface="Garamond"/>
                </a:rPr>
                <a:t>Changes in field strength </a:t>
              </a:r>
              <a:r>
                <a:rPr lang="en-US" sz="2400" dirty="0" err="1">
                  <a:latin typeface="Garamond"/>
                  <a:cs typeface="Garamond"/>
                  <a:sym typeface="Symbol" charset="2"/>
                </a:rPr>
                <a:t></a:t>
              </a:r>
              <a:r>
                <a:rPr lang="en-US" sz="2400" dirty="0">
                  <a:latin typeface="Garamond"/>
                  <a:cs typeface="Garamond"/>
                </a:rPr>
                <a:t> pressure anisotropy</a:t>
              </a: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557213" y="2587743"/>
              <a:ext cx="4381500" cy="762000"/>
              <a:chOff x="557213" y="2587743"/>
              <a:chExt cx="4381500" cy="762000"/>
            </a:xfrm>
          </p:grpSpPr>
          <p:pic>
            <p:nvPicPr>
              <p:cNvPr id="10" name="Picture 59" descr="image-82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852613" y="2587743"/>
                <a:ext cx="3086100" cy="76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Line 21"/>
              <p:cNvSpPr>
                <a:spLocks noChangeShapeType="1"/>
              </p:cNvSpPr>
              <p:nvPr/>
            </p:nvSpPr>
            <p:spPr bwMode="auto">
              <a:xfrm>
                <a:off x="557213" y="2860325"/>
                <a:ext cx="1295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lg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412320" y="1553452"/>
            <a:ext cx="8325201" cy="685800"/>
            <a:chOff x="449310" y="1553452"/>
            <a:chExt cx="8325201" cy="685800"/>
          </a:xfrm>
        </p:grpSpPr>
        <p:pic>
          <p:nvPicPr>
            <p:cNvPr id="4" name="Picture 55" descr="image-90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83750" y="1553452"/>
              <a:ext cx="13081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449310" y="1664413"/>
              <a:ext cx="6865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aramond"/>
                  <a:cs typeface="Garamond"/>
                </a:rPr>
                <a:t>First adiabatic invariant                    conserved provided</a:t>
              </a:r>
              <a:endParaRPr lang="en-US" sz="2400" dirty="0">
                <a:latin typeface="Garamond"/>
                <a:cs typeface="Garamond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28982" y="1739075"/>
              <a:ext cx="1545529" cy="37467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938713" y="4095681"/>
            <a:ext cx="3520054" cy="2266224"/>
            <a:chOff x="4938713" y="4095681"/>
            <a:chExt cx="3520054" cy="2266224"/>
          </a:xfrm>
        </p:grpSpPr>
        <p:grpSp>
          <p:nvGrpSpPr>
            <p:cNvPr id="54" name="Group 53"/>
            <p:cNvGrpSpPr/>
            <p:nvPr/>
          </p:nvGrpSpPr>
          <p:grpSpPr>
            <a:xfrm>
              <a:off x="4938713" y="4095681"/>
              <a:ext cx="3520054" cy="2266224"/>
              <a:chOff x="4938713" y="4095681"/>
              <a:chExt cx="3520054" cy="2266224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4938713" y="4095681"/>
                <a:ext cx="3520054" cy="942785"/>
                <a:chOff x="4938713" y="4095681"/>
                <a:chExt cx="3520054" cy="942785"/>
              </a:xfrm>
            </p:grpSpPr>
            <p:sp>
              <p:nvSpPr>
                <p:cNvPr id="41" name="Line 21"/>
                <p:cNvSpPr>
                  <a:spLocks noChangeShapeType="1"/>
                </p:cNvSpPr>
                <p:nvPr/>
              </p:nvSpPr>
              <p:spPr bwMode="auto">
                <a:xfrm>
                  <a:off x="4938713" y="4561726"/>
                  <a:ext cx="60964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arrow" w="lg" len="lg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>
                <a:blip r:embed="rId6"/>
                <a:srcRect r="23578"/>
                <a:stretch>
                  <a:fillRect/>
                </a:stretch>
              </p:blipFill>
              <p:spPr>
                <a:xfrm>
                  <a:off x="5651303" y="4193451"/>
                  <a:ext cx="1243385" cy="783370"/>
                </a:xfrm>
                <a:prstGeom prst="rect">
                  <a:avLst/>
                </a:prstGeom>
              </p:spPr>
            </p:pic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48152" y="4095681"/>
                  <a:ext cx="1110615" cy="477901"/>
                </a:xfrm>
                <a:prstGeom prst="rect">
                  <a:avLst/>
                </a:prstGeom>
              </p:spPr>
            </p:pic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722147" y="4607023"/>
                  <a:ext cx="331191" cy="314207"/>
                </a:xfrm>
                <a:prstGeom prst="rect">
                  <a:avLst/>
                </a:prstGeom>
              </p:spPr>
            </p:pic>
            <p:cxnSp>
              <p:nvCxnSpPr>
                <p:cNvPr id="49" name="Straight Connector 48"/>
                <p:cNvCxnSpPr/>
                <p:nvPr/>
              </p:nvCxnSpPr>
              <p:spPr>
                <a:xfrm>
                  <a:off x="7348152" y="4574427"/>
                  <a:ext cx="1110615" cy="1588"/>
                </a:xfrm>
                <a:prstGeom prst="line">
                  <a:avLst/>
                </a:prstGeom>
                <a:ln w="2286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TextBox 49"/>
                <p:cNvSpPr txBox="1"/>
                <p:nvPr/>
              </p:nvSpPr>
              <p:spPr>
                <a:xfrm>
                  <a:off x="7843728" y="4699912"/>
                  <a:ext cx="36600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i="1" dirty="0" smtClean="0">
                      <a:latin typeface="Times New Roman"/>
                      <a:cs typeface="Times New Roman"/>
                    </a:rPr>
                    <a:t>ii</a:t>
                  </a:r>
                  <a:endParaRPr lang="en-US" sz="1600" i="1" dirty="0">
                    <a:latin typeface="Times New Roman"/>
                    <a:cs typeface="Times New Roman"/>
                  </a:endParaRPr>
                </a:p>
              </p:txBody>
            </p:sp>
          </p:grpSp>
          <p:sp>
            <p:nvSpPr>
              <p:cNvPr id="53" name="Text Box 11"/>
              <p:cNvSpPr txBox="1">
                <a:spLocks noChangeArrowheads="1"/>
              </p:cNvSpPr>
              <p:nvPr/>
            </p:nvSpPr>
            <p:spPr bwMode="auto">
              <a:xfrm>
                <a:off x="5903882" y="5038466"/>
                <a:ext cx="2124049" cy="1323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000" dirty="0" smtClean="0">
                    <a:latin typeface="Garamond"/>
                    <a:cs typeface="Garamond"/>
                  </a:rPr>
                  <a:t>when collisions </a:t>
                </a:r>
                <a:br>
                  <a:rPr lang="en-US" sz="2000" dirty="0" smtClean="0">
                    <a:latin typeface="Garamond"/>
                    <a:cs typeface="Garamond"/>
                  </a:rPr>
                </a:br>
                <a:r>
                  <a:rPr lang="en-US" sz="2000" dirty="0" smtClean="0">
                    <a:latin typeface="Garamond"/>
                    <a:cs typeface="Garamond"/>
                  </a:rPr>
                  <a:t>faster than </a:t>
                </a:r>
                <a:r>
                  <a:rPr lang="en-US" sz="2000" i="1" dirty="0" err="1" smtClean="0">
                    <a:latin typeface="Garamond"/>
                    <a:cs typeface="Garamond"/>
                  </a:rPr>
                  <a:t>d</a:t>
                </a:r>
                <a:r>
                  <a:rPr lang="en-US" sz="2000" dirty="0" err="1" smtClean="0">
                    <a:latin typeface="Garamond"/>
                    <a:cs typeface="Garamond"/>
                  </a:rPr>
                  <a:t>/</a:t>
                </a:r>
                <a:r>
                  <a:rPr lang="en-US" sz="2000" i="1" dirty="0" err="1" smtClean="0">
                    <a:latin typeface="Garamond"/>
                    <a:cs typeface="Garamond"/>
                  </a:rPr>
                  <a:t>dt</a:t>
                </a:r>
                <a:r>
                  <a:rPr lang="en-US" sz="2000" i="1" dirty="0" smtClean="0">
                    <a:latin typeface="Garamond"/>
                    <a:cs typeface="Garamond"/>
                  </a:rPr>
                  <a:t/>
                </a:r>
                <a:br>
                  <a:rPr lang="en-US" sz="2000" i="1" dirty="0" smtClean="0">
                    <a:latin typeface="Garamond"/>
                    <a:cs typeface="Garamond"/>
                  </a:rPr>
                </a:br>
                <a:r>
                  <a:rPr lang="en-US" sz="2000" dirty="0" smtClean="0">
                    <a:latin typeface="Garamond"/>
                    <a:cs typeface="Garamond"/>
                  </a:rPr>
                  <a:t>(remember that</a:t>
                </a:r>
                <a:br>
                  <a:rPr lang="en-US" sz="2000" dirty="0" smtClean="0">
                    <a:latin typeface="Garamond"/>
                    <a:cs typeface="Garamond"/>
                  </a:rPr>
                </a:br>
                <a:r>
                  <a:rPr lang="en-US" sz="2000" dirty="0" err="1" smtClean="0">
                    <a:latin typeface="Garamond"/>
                    <a:cs typeface="Garamond"/>
                  </a:rPr>
                  <a:t>mfp</a:t>
                </a:r>
                <a:r>
                  <a:rPr lang="en-US" sz="2000" dirty="0" smtClean="0">
                    <a:latin typeface="Garamond"/>
                    <a:cs typeface="Garamond"/>
                  </a:rPr>
                  <a:t> &lt;&lt; </a:t>
                </a:r>
                <a:r>
                  <a:rPr lang="en-US" sz="2000" i="1" dirty="0" smtClean="0">
                    <a:latin typeface="Garamond"/>
                    <a:cs typeface="Garamond"/>
                  </a:rPr>
                  <a:t>H</a:t>
                </a:r>
                <a:r>
                  <a:rPr lang="en-US" sz="2000" dirty="0" smtClean="0">
                    <a:latin typeface="Garamond"/>
                    <a:cs typeface="Garamond"/>
                  </a:rPr>
                  <a:t> in ICM)</a:t>
                </a:r>
                <a:endParaRPr lang="en-US" sz="2000" dirty="0" smtClean="0">
                  <a:latin typeface="Garamond"/>
                  <a:cs typeface="Garamond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6899175" y="4269470"/>
              <a:ext cx="44108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smtClean="0">
                  <a:latin typeface="Garamond"/>
                  <a:cs typeface="Garamond"/>
                </a:rPr>
                <a:t>~</a:t>
              </a:r>
              <a:endParaRPr lang="en-US" sz="3000" dirty="0">
                <a:latin typeface="Garamond"/>
                <a:cs typeface="Garamond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53943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aramond"/>
                <a:cs typeface="Garamond"/>
              </a:rPr>
              <a:t>Anisotropic Pressure: What does it do?</a:t>
            </a:r>
            <a:endParaRPr lang="en-US" sz="3500" dirty="0">
              <a:latin typeface="Garamond"/>
              <a:cs typeface="Garamon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90105" y="1197621"/>
            <a:ext cx="38742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Garamond"/>
                <a:cs typeface="Garamond"/>
              </a:rPr>
              <a:t>acts as an anisotropic viscosity:</a:t>
            </a:r>
            <a:br>
              <a:rPr lang="en-US" sz="2400" dirty="0" smtClean="0">
                <a:latin typeface="Garamond"/>
                <a:cs typeface="Garamond"/>
              </a:rPr>
            </a:br>
            <a:r>
              <a:rPr lang="en-US" sz="2400" dirty="0" smtClean="0">
                <a:latin typeface="Garamond"/>
                <a:cs typeface="Garamond"/>
              </a:rPr>
              <a:t>“Braginskii viscosity”;</a:t>
            </a:r>
            <a:br>
              <a:rPr lang="en-US" sz="2400" dirty="0" smtClean="0">
                <a:latin typeface="Garamond"/>
                <a:cs typeface="Garamond"/>
              </a:rPr>
            </a:br>
            <a:r>
              <a:rPr lang="en-US" sz="2400" dirty="0" smtClean="0">
                <a:latin typeface="Garamond"/>
                <a:cs typeface="Garamond"/>
              </a:rPr>
              <a:t>targets motions that</a:t>
            </a:r>
            <a:br>
              <a:rPr lang="en-US" sz="2400" dirty="0" smtClean="0">
                <a:latin typeface="Garamond"/>
                <a:cs typeface="Garamond"/>
              </a:rPr>
            </a:br>
            <a:r>
              <a:rPr lang="en-US" sz="2400" dirty="0" smtClean="0">
                <a:latin typeface="Garamond"/>
                <a:cs typeface="Garamond"/>
              </a:rPr>
              <a:t>change the field strength</a:t>
            </a:r>
            <a:endParaRPr lang="en-US" sz="2400" dirty="0">
              <a:latin typeface="Garamond"/>
              <a:cs typeface="Garamond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132374" y="1374838"/>
            <a:ext cx="2807464" cy="942785"/>
            <a:chOff x="5651303" y="4095681"/>
            <a:chExt cx="2807464" cy="942785"/>
          </a:xfrm>
        </p:grpSpPr>
        <p:grpSp>
          <p:nvGrpSpPr>
            <p:cNvPr id="35" name="Group 50"/>
            <p:cNvGrpSpPr/>
            <p:nvPr/>
          </p:nvGrpSpPr>
          <p:grpSpPr>
            <a:xfrm>
              <a:off x="5651303" y="4095681"/>
              <a:ext cx="2807464" cy="942785"/>
              <a:chOff x="5651303" y="4095681"/>
              <a:chExt cx="2807464" cy="942785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3"/>
              <a:srcRect r="23578"/>
              <a:stretch>
                <a:fillRect/>
              </a:stretch>
            </p:blipFill>
            <p:spPr>
              <a:xfrm>
                <a:off x="5651303" y="4193451"/>
                <a:ext cx="1243385" cy="78337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48152" y="4095681"/>
                <a:ext cx="1110615" cy="477901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22147" y="4607023"/>
                <a:ext cx="331191" cy="314207"/>
              </a:xfrm>
              <a:prstGeom prst="rect">
                <a:avLst/>
              </a:prstGeom>
            </p:spPr>
          </p:pic>
          <p:cxnSp>
            <p:nvCxnSpPr>
              <p:cNvPr id="43" name="Straight Connector 42"/>
              <p:cNvCxnSpPr/>
              <p:nvPr/>
            </p:nvCxnSpPr>
            <p:spPr>
              <a:xfrm>
                <a:off x="7348152" y="4574427"/>
                <a:ext cx="1110615" cy="1588"/>
              </a:xfrm>
              <a:prstGeom prst="line">
                <a:avLst/>
              </a:prstGeom>
              <a:ln w="2286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7843728" y="4699912"/>
                <a:ext cx="3660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 smtClean="0">
                    <a:latin typeface="Times New Roman"/>
                    <a:cs typeface="Times New Roman"/>
                  </a:rPr>
                  <a:t>ii</a:t>
                </a:r>
                <a:endParaRPr lang="en-US" sz="1600" i="1" dirty="0"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6899175" y="4269470"/>
              <a:ext cx="44108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smtClean="0">
                  <a:latin typeface="Garamond"/>
                  <a:cs typeface="Garamond"/>
                </a:rPr>
                <a:t>~</a:t>
              </a:r>
              <a:endParaRPr lang="en-US" sz="3000" dirty="0">
                <a:latin typeface="Garamond"/>
                <a:cs typeface="Garamond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01511" y="2678945"/>
            <a:ext cx="7647205" cy="3562047"/>
            <a:chOff x="801511" y="2678945"/>
            <a:chExt cx="7647205" cy="3562047"/>
          </a:xfrm>
        </p:grpSpPr>
        <p:sp>
          <p:nvSpPr>
            <p:cNvPr id="13" name="TextBox 12"/>
            <p:cNvSpPr txBox="1"/>
            <p:nvPr/>
          </p:nvSpPr>
          <p:spPr>
            <a:xfrm>
              <a:off x="801511" y="2678945"/>
              <a:ext cx="25956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latin typeface="Garamond"/>
                  <a:cs typeface="Garamond"/>
                </a:rPr>
                <a:t>Linearly, this means:</a:t>
              </a:r>
              <a:endParaRPr lang="en-US" sz="2400" dirty="0">
                <a:latin typeface="Garamond"/>
                <a:cs typeface="Garamond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531654" y="4139496"/>
              <a:ext cx="365760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Freeform 37"/>
            <p:cNvSpPr/>
            <p:nvPr/>
          </p:nvSpPr>
          <p:spPr>
            <a:xfrm>
              <a:off x="1524760" y="3414518"/>
              <a:ext cx="3656263" cy="1451587"/>
            </a:xfrm>
            <a:custGeom>
              <a:avLst/>
              <a:gdLst>
                <a:gd name="connsiteX0" fmla="*/ 0 w 4578684"/>
                <a:gd name="connsiteY0" fmla="*/ 716324 h 1451587"/>
                <a:gd name="connsiteX1" fmla="*/ 915737 w 4578684"/>
                <a:gd name="connsiteY1" fmla="*/ 1114 h 1451587"/>
                <a:gd name="connsiteX2" fmla="*/ 1831473 w 4578684"/>
                <a:gd name="connsiteY2" fmla="*/ 723008 h 1451587"/>
                <a:gd name="connsiteX3" fmla="*/ 2740526 w 4578684"/>
                <a:gd name="connsiteY3" fmla="*/ 1451587 h 1451587"/>
                <a:gd name="connsiteX4" fmla="*/ 3656263 w 4578684"/>
                <a:gd name="connsiteY4" fmla="*/ 723008 h 1451587"/>
                <a:gd name="connsiteX5" fmla="*/ 4578684 w 4578684"/>
                <a:gd name="connsiteY5" fmla="*/ 1114 h 1451587"/>
                <a:gd name="connsiteX0" fmla="*/ 0 w 3656263"/>
                <a:gd name="connsiteY0" fmla="*/ 716324 h 1451587"/>
                <a:gd name="connsiteX1" fmla="*/ 915737 w 3656263"/>
                <a:gd name="connsiteY1" fmla="*/ 1114 h 1451587"/>
                <a:gd name="connsiteX2" fmla="*/ 1831473 w 3656263"/>
                <a:gd name="connsiteY2" fmla="*/ 723008 h 1451587"/>
                <a:gd name="connsiteX3" fmla="*/ 2740526 w 3656263"/>
                <a:gd name="connsiteY3" fmla="*/ 1451587 h 1451587"/>
                <a:gd name="connsiteX4" fmla="*/ 3656263 w 3656263"/>
                <a:gd name="connsiteY4" fmla="*/ 723008 h 1451587"/>
                <a:gd name="connsiteX0" fmla="*/ 0 w 3656263"/>
                <a:gd name="connsiteY0" fmla="*/ 716324 h 1451587"/>
                <a:gd name="connsiteX1" fmla="*/ 915737 w 3656263"/>
                <a:gd name="connsiteY1" fmla="*/ 1114 h 1451587"/>
                <a:gd name="connsiteX2" fmla="*/ 1831473 w 3656263"/>
                <a:gd name="connsiteY2" fmla="*/ 723008 h 1451587"/>
                <a:gd name="connsiteX3" fmla="*/ 2740526 w 3656263"/>
                <a:gd name="connsiteY3" fmla="*/ 1451587 h 1451587"/>
                <a:gd name="connsiteX4" fmla="*/ 3656263 w 3656263"/>
                <a:gd name="connsiteY4" fmla="*/ 723008 h 1451587"/>
                <a:gd name="connsiteX0" fmla="*/ 0 w 3656263"/>
                <a:gd name="connsiteY0" fmla="*/ 716324 h 1451587"/>
                <a:gd name="connsiteX1" fmla="*/ 915737 w 3656263"/>
                <a:gd name="connsiteY1" fmla="*/ 1114 h 1451587"/>
                <a:gd name="connsiteX2" fmla="*/ 1831473 w 3656263"/>
                <a:gd name="connsiteY2" fmla="*/ 723008 h 1451587"/>
                <a:gd name="connsiteX3" fmla="*/ 2740526 w 3656263"/>
                <a:gd name="connsiteY3" fmla="*/ 1451587 h 1451587"/>
                <a:gd name="connsiteX4" fmla="*/ 3656263 w 3656263"/>
                <a:gd name="connsiteY4" fmla="*/ 723008 h 1451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6263" h="1451587">
                  <a:moveTo>
                    <a:pt x="0" y="716324"/>
                  </a:moveTo>
                  <a:cubicBezTo>
                    <a:pt x="305246" y="358162"/>
                    <a:pt x="610492" y="0"/>
                    <a:pt x="915737" y="1114"/>
                  </a:cubicBezTo>
                  <a:cubicBezTo>
                    <a:pt x="1220982" y="2228"/>
                    <a:pt x="1547394" y="421104"/>
                    <a:pt x="1831473" y="723008"/>
                  </a:cubicBezTo>
                  <a:cubicBezTo>
                    <a:pt x="2115552" y="1024912"/>
                    <a:pt x="2436394" y="1451587"/>
                    <a:pt x="2740526" y="1451587"/>
                  </a:cubicBezTo>
                  <a:cubicBezTo>
                    <a:pt x="3044658" y="1451587"/>
                    <a:pt x="3656263" y="723008"/>
                    <a:pt x="3656263" y="723008"/>
                  </a:cubicBezTo>
                </a:path>
              </a:pathLst>
            </a:custGeom>
            <a:ln w="25400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533243" y="5701632"/>
              <a:ext cx="365760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Freeform 44"/>
            <p:cNvSpPr/>
            <p:nvPr/>
          </p:nvSpPr>
          <p:spPr>
            <a:xfrm>
              <a:off x="1531445" y="5116355"/>
              <a:ext cx="3651250" cy="1124637"/>
            </a:xfrm>
            <a:custGeom>
              <a:avLst/>
              <a:gdLst>
                <a:gd name="connsiteX0" fmla="*/ 0 w 3651250"/>
                <a:gd name="connsiteY0" fmla="*/ 390827 h 795262"/>
                <a:gd name="connsiteX1" fmla="*/ 1347107 w 3651250"/>
                <a:gd name="connsiteY1" fmla="*/ 756 h 795262"/>
                <a:gd name="connsiteX2" fmla="*/ 1827893 w 3651250"/>
                <a:gd name="connsiteY2" fmla="*/ 395363 h 795262"/>
                <a:gd name="connsiteX3" fmla="*/ 2299607 w 3651250"/>
                <a:gd name="connsiteY3" fmla="*/ 794506 h 795262"/>
                <a:gd name="connsiteX4" fmla="*/ 3651250 w 3651250"/>
                <a:gd name="connsiteY4" fmla="*/ 390827 h 795262"/>
                <a:gd name="connsiteX0" fmla="*/ 0 w 3651250"/>
                <a:gd name="connsiteY0" fmla="*/ 390827 h 795262"/>
                <a:gd name="connsiteX1" fmla="*/ 1347107 w 3651250"/>
                <a:gd name="connsiteY1" fmla="*/ 756 h 795262"/>
                <a:gd name="connsiteX2" fmla="*/ 1827893 w 3651250"/>
                <a:gd name="connsiteY2" fmla="*/ 395363 h 795262"/>
                <a:gd name="connsiteX3" fmla="*/ 2299607 w 3651250"/>
                <a:gd name="connsiteY3" fmla="*/ 794506 h 795262"/>
                <a:gd name="connsiteX4" fmla="*/ 3651250 w 3651250"/>
                <a:gd name="connsiteY4" fmla="*/ 390827 h 795262"/>
                <a:gd name="connsiteX0" fmla="*/ 0 w 3651250"/>
                <a:gd name="connsiteY0" fmla="*/ 390827 h 795262"/>
                <a:gd name="connsiteX1" fmla="*/ 1347107 w 3651250"/>
                <a:gd name="connsiteY1" fmla="*/ 756 h 795262"/>
                <a:gd name="connsiteX2" fmla="*/ 1827893 w 3651250"/>
                <a:gd name="connsiteY2" fmla="*/ 395363 h 795262"/>
                <a:gd name="connsiteX3" fmla="*/ 2299607 w 3651250"/>
                <a:gd name="connsiteY3" fmla="*/ 794506 h 795262"/>
                <a:gd name="connsiteX4" fmla="*/ 3651250 w 3651250"/>
                <a:gd name="connsiteY4" fmla="*/ 390827 h 795262"/>
                <a:gd name="connsiteX0" fmla="*/ 0 w 3651250"/>
                <a:gd name="connsiteY0" fmla="*/ 390827 h 795262"/>
                <a:gd name="connsiteX1" fmla="*/ 1347107 w 3651250"/>
                <a:gd name="connsiteY1" fmla="*/ 756 h 795262"/>
                <a:gd name="connsiteX2" fmla="*/ 1827893 w 3651250"/>
                <a:gd name="connsiteY2" fmla="*/ 395363 h 795262"/>
                <a:gd name="connsiteX3" fmla="*/ 2299607 w 3651250"/>
                <a:gd name="connsiteY3" fmla="*/ 794506 h 795262"/>
                <a:gd name="connsiteX4" fmla="*/ 3651250 w 3651250"/>
                <a:gd name="connsiteY4" fmla="*/ 390827 h 795262"/>
                <a:gd name="connsiteX0" fmla="*/ 0 w 3651250"/>
                <a:gd name="connsiteY0" fmla="*/ 390827 h 795262"/>
                <a:gd name="connsiteX1" fmla="*/ 1347107 w 3651250"/>
                <a:gd name="connsiteY1" fmla="*/ 756 h 795262"/>
                <a:gd name="connsiteX2" fmla="*/ 1827893 w 3651250"/>
                <a:gd name="connsiteY2" fmla="*/ 395363 h 795262"/>
                <a:gd name="connsiteX3" fmla="*/ 2299607 w 3651250"/>
                <a:gd name="connsiteY3" fmla="*/ 794506 h 795262"/>
                <a:gd name="connsiteX4" fmla="*/ 3651250 w 3651250"/>
                <a:gd name="connsiteY4" fmla="*/ 390827 h 79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1250" h="795262">
                  <a:moveTo>
                    <a:pt x="0" y="390827"/>
                  </a:moveTo>
                  <a:cubicBezTo>
                    <a:pt x="521229" y="195413"/>
                    <a:pt x="1042458" y="0"/>
                    <a:pt x="1347107" y="756"/>
                  </a:cubicBezTo>
                  <a:cubicBezTo>
                    <a:pt x="1651756" y="1512"/>
                    <a:pt x="1714501" y="200075"/>
                    <a:pt x="1827893" y="395363"/>
                  </a:cubicBezTo>
                  <a:cubicBezTo>
                    <a:pt x="1941285" y="590651"/>
                    <a:pt x="1995714" y="795262"/>
                    <a:pt x="2299607" y="794506"/>
                  </a:cubicBezTo>
                  <a:cubicBezTo>
                    <a:pt x="2603500" y="793750"/>
                    <a:pt x="3651250" y="390827"/>
                    <a:pt x="3651250" y="390827"/>
                  </a:cubicBezTo>
                </a:path>
              </a:pathLst>
            </a:custGeom>
            <a:ln w="25400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/>
            <p:cNvCxnSpPr>
              <a:endCxn id="38" idx="1"/>
            </p:cNvCxnSpPr>
            <p:nvPr/>
          </p:nvCxnSpPr>
          <p:spPr>
            <a:xfrm rot="16200000" flipV="1">
              <a:off x="2078565" y="3777564"/>
              <a:ext cx="72386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rot="5400000" flipV="1">
              <a:off x="3910535" y="4504173"/>
              <a:ext cx="72386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endCxn id="45" idx="1"/>
            </p:cNvCxnSpPr>
            <p:nvPr/>
          </p:nvCxnSpPr>
          <p:spPr>
            <a:xfrm rot="5400000" flipH="1" flipV="1">
              <a:off x="2371550" y="5193516"/>
              <a:ext cx="583094" cy="43091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endCxn id="45" idx="3"/>
            </p:cNvCxnSpPr>
            <p:nvPr/>
          </p:nvCxnSpPr>
          <p:spPr>
            <a:xfrm rot="5400000">
              <a:off x="3782058" y="5749513"/>
              <a:ext cx="539405" cy="44141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5" name="Object 54"/>
            <p:cNvGraphicFramePr>
              <a:graphicFrameLocks noChangeAspect="1"/>
            </p:cNvGraphicFramePr>
            <p:nvPr/>
          </p:nvGraphicFramePr>
          <p:xfrm>
            <a:off x="853848" y="3540858"/>
            <a:ext cx="833824" cy="262059"/>
          </p:xfrm>
          <a:graphic>
            <a:graphicData uri="http://schemas.openxmlformats.org/presentationml/2006/ole">
              <p:oleObj spid="_x0000_s139266" name="Equation" r:id="rId6" imgW="444500" imgH="139700" progId="Equation.3">
                <p:embed/>
              </p:oleObj>
            </a:graphicData>
          </a:graphic>
        </p:graphicFrame>
        <p:graphicFrame>
          <p:nvGraphicFramePr>
            <p:cNvPr id="139267" name="Object 3"/>
            <p:cNvGraphicFramePr>
              <a:graphicFrameLocks noChangeAspect="1"/>
            </p:cNvGraphicFramePr>
            <p:nvPr/>
          </p:nvGraphicFramePr>
          <p:xfrm>
            <a:off x="853848" y="5168224"/>
            <a:ext cx="833437" cy="263525"/>
          </p:xfrm>
          <a:graphic>
            <a:graphicData uri="http://schemas.openxmlformats.org/presentationml/2006/ole">
              <p:oleObj spid="_x0000_s139267" name="Equation" r:id="rId7" imgW="444500" imgH="139700" progId="Equation.3">
                <p:embed/>
              </p:oleObj>
            </a:graphicData>
          </a:graphic>
        </p:graphicFrame>
        <p:sp>
          <p:nvSpPr>
            <p:cNvPr id="57" name="TextBox 56"/>
            <p:cNvSpPr txBox="1"/>
            <p:nvPr/>
          </p:nvSpPr>
          <p:spPr>
            <a:xfrm>
              <a:off x="6708787" y="3723997"/>
              <a:ext cx="17399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latin typeface="Garamond"/>
                  <a:cs typeface="Garamond"/>
                </a:rPr>
                <a:t>Alfven mode</a:t>
              </a:r>
              <a:br>
                <a:rPr lang="en-US" sz="2400" dirty="0" smtClean="0">
                  <a:latin typeface="Garamond"/>
                  <a:cs typeface="Garamond"/>
                </a:rPr>
              </a:br>
              <a:r>
                <a:rPr lang="en-US" sz="2400" dirty="0" smtClean="0">
                  <a:latin typeface="Garamond"/>
                  <a:cs typeface="Garamond"/>
                </a:rPr>
                <a:t>is </a:t>
              </a:r>
              <a:r>
                <a:rPr lang="en-US" sz="2400" dirty="0" err="1" smtClean="0">
                  <a:latin typeface="Garamond"/>
                  <a:cs typeface="Garamond"/>
                </a:rPr>
                <a:t>undamped</a:t>
              </a:r>
              <a:endParaRPr lang="en-US" sz="2400" dirty="0">
                <a:latin typeface="Garamond"/>
                <a:cs typeface="Garamond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827842" y="5265675"/>
              <a:ext cx="155683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latin typeface="Garamond"/>
                  <a:cs typeface="Garamond"/>
                </a:rPr>
                <a:t>Slow mode</a:t>
              </a:r>
              <a:br>
                <a:rPr lang="en-US" sz="2400" dirty="0" smtClean="0">
                  <a:latin typeface="Garamond"/>
                  <a:cs typeface="Garamond"/>
                </a:rPr>
              </a:br>
              <a:r>
                <a:rPr lang="en-US" sz="2400" dirty="0" smtClean="0">
                  <a:latin typeface="Garamond"/>
                  <a:cs typeface="Garamond"/>
                </a:rPr>
                <a:t>is damped</a:t>
              </a:r>
              <a:endParaRPr lang="en-US" sz="2400" dirty="0">
                <a:latin typeface="Garamond"/>
                <a:cs typeface="Garamond"/>
              </a:endParaRPr>
            </a:p>
          </p:txBody>
        </p:sp>
        <p:graphicFrame>
          <p:nvGraphicFramePr>
            <p:cNvPr id="139270" name="Object 6"/>
            <p:cNvGraphicFramePr>
              <a:graphicFrameLocks noChangeAspect="1"/>
            </p:cNvGraphicFramePr>
            <p:nvPr/>
          </p:nvGraphicFramePr>
          <p:xfrm>
            <a:off x="5447848" y="3714576"/>
            <a:ext cx="1152525" cy="827088"/>
          </p:xfrm>
          <a:graphic>
            <a:graphicData uri="http://schemas.openxmlformats.org/presentationml/2006/ole">
              <p:oleObj spid="_x0000_s139270" name="Equation" r:id="rId8" imgW="495300" imgH="355600" progId="Equation.3">
                <p:embed/>
              </p:oleObj>
            </a:graphicData>
          </a:graphic>
        </p:graphicFrame>
        <p:graphicFrame>
          <p:nvGraphicFramePr>
            <p:cNvPr id="139271" name="Object 7"/>
            <p:cNvGraphicFramePr>
              <a:graphicFrameLocks noChangeAspect="1"/>
            </p:cNvGraphicFramePr>
            <p:nvPr/>
          </p:nvGraphicFramePr>
          <p:xfrm>
            <a:off x="5447848" y="5274347"/>
            <a:ext cx="1114425" cy="822325"/>
          </p:xfrm>
          <a:graphic>
            <a:graphicData uri="http://schemas.openxmlformats.org/presentationml/2006/ole">
              <p:oleObj spid="_x0000_s139271" name="Equation" r:id="rId9" imgW="482600" imgH="355600" progId="Equation.3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53943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aramond"/>
                <a:cs typeface="Garamond"/>
              </a:rPr>
              <a:t>Anisotropic Pressure: What does it do?</a:t>
            </a:r>
            <a:endParaRPr lang="en-US" sz="3500" dirty="0">
              <a:latin typeface="Garamond"/>
              <a:cs typeface="Garamond"/>
            </a:endParaRPr>
          </a:p>
        </p:txBody>
      </p:sp>
      <p:graphicFrame>
        <p:nvGraphicFramePr>
          <p:cNvPr id="148482" name="Object 2"/>
          <p:cNvGraphicFramePr>
            <a:graphicFrameLocks noChangeAspect="1"/>
          </p:cNvGraphicFramePr>
          <p:nvPr/>
        </p:nvGraphicFramePr>
        <p:xfrm>
          <a:off x="2368495" y="1553195"/>
          <a:ext cx="1506537" cy="827088"/>
        </p:xfrm>
        <a:graphic>
          <a:graphicData uri="http://schemas.openxmlformats.org/presentationml/2006/ole">
            <p:oleObj spid="_x0000_s148482" name="Equation" r:id="rId3" imgW="647700" imgH="355600" progId="Equation.3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06203" y="1747784"/>
            <a:ext cx="193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aramond"/>
                <a:cs typeface="Garamond"/>
              </a:rPr>
              <a:t>Recall</a:t>
            </a:r>
            <a:endParaRPr lang="en-US" sz="2400" dirty="0">
              <a:latin typeface="Garamond"/>
              <a:cs typeface="Garamond"/>
            </a:endParaRPr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>
            <a:off x="4191615" y="1984965"/>
            <a:ext cx="60964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036065" y="1553195"/>
            <a:ext cx="2703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Garamond"/>
                <a:cs typeface="Garamond"/>
              </a:rPr>
              <a:t>motions that tap into</a:t>
            </a:r>
            <a:br>
              <a:rPr lang="en-US" sz="2400" dirty="0" smtClean="0">
                <a:latin typeface="Garamond"/>
                <a:cs typeface="Garamond"/>
              </a:rPr>
            </a:br>
            <a:r>
              <a:rPr lang="en-US" sz="2400" dirty="0" smtClean="0">
                <a:latin typeface="Garamond"/>
                <a:cs typeface="Garamond"/>
              </a:rPr>
              <a:t>heat flux are damped</a:t>
            </a:r>
            <a:endParaRPr lang="en-US" sz="2400" dirty="0">
              <a:latin typeface="Garamond"/>
              <a:cs typeface="Garamon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88702" y="2793778"/>
            <a:ext cx="6363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i="1" dirty="0" smtClean="0">
                <a:latin typeface="Garamond"/>
                <a:cs typeface="Garamond"/>
              </a:rPr>
              <a:t>This hurts the HBI and helps the MTI</a:t>
            </a:r>
            <a:endParaRPr lang="en-US" sz="3600" i="1" dirty="0">
              <a:latin typeface="Garamond"/>
              <a:cs typeface="Garamon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2244" y="4529518"/>
            <a:ext cx="3053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i="1" dirty="0" smtClean="0">
                <a:latin typeface="Garamond"/>
                <a:cs typeface="Garamond"/>
              </a:rPr>
              <a:t>First, the HBI…</a:t>
            </a:r>
            <a:endParaRPr lang="en-US" sz="3600" i="1" dirty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bi_nobrag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21279"/>
              <a:stretch>
                <a:fillRect/>
              </a:stretch>
            </p:blipFill>
          </mc:Choice>
          <mc:Fallback>
            <p:blipFill>
              <a:blip r:embed="rId4"/>
              <a:srcRect t="21279"/>
              <a:stretch>
                <a:fillRect/>
              </a:stretch>
            </p:blipFill>
          </mc:Fallback>
        </mc:AlternateContent>
        <p:spPr>
          <a:xfrm>
            <a:off x="457200" y="1590633"/>
            <a:ext cx="4805083" cy="5038767"/>
          </a:xfrm>
          <a:prstGeom prst="rect">
            <a:avLst/>
          </a:prstGeom>
        </p:spPr>
      </p:pic>
      <p:pic>
        <p:nvPicPr>
          <p:cNvPr id="2" name="Picture 1" descr="fig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57200" y="228600"/>
            <a:ext cx="4823011" cy="6400800"/>
          </a:xfrm>
          <a:prstGeom prst="rect">
            <a:avLst/>
          </a:prstGeom>
        </p:spPr>
      </p:pic>
      <p:pic>
        <p:nvPicPr>
          <p:cNvPr id="4" name="Picture 3" descr="fig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b="90537"/>
              <a:stretch>
                <a:fillRect/>
              </a:stretch>
            </p:blipFill>
          </mc:Choice>
          <mc:Fallback>
            <p:blipFill>
              <a:blip r:embed="rId6"/>
              <a:srcRect b="90537"/>
              <a:stretch>
                <a:fillRect/>
              </a:stretch>
            </p:blipFill>
          </mc:Fallback>
        </mc:AlternateContent>
        <p:spPr>
          <a:xfrm>
            <a:off x="457200" y="228600"/>
            <a:ext cx="4823011" cy="6056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367368" y="1864578"/>
            <a:ext cx="3392081" cy="3939540"/>
            <a:chOff x="5367368" y="1864578"/>
            <a:chExt cx="3392081" cy="3939540"/>
          </a:xfrm>
        </p:grpSpPr>
        <p:sp>
          <p:nvSpPr>
            <p:cNvPr id="5" name="TextBox 4"/>
            <p:cNvSpPr txBox="1"/>
            <p:nvPr/>
          </p:nvSpPr>
          <p:spPr>
            <a:xfrm>
              <a:off x="5367368" y="1864578"/>
              <a:ext cx="3392081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smtClean="0">
                  <a:latin typeface="Garamond"/>
                  <a:cs typeface="Garamond"/>
                </a:rPr>
                <a:t>In fact, the two forces become</a:t>
              </a:r>
              <a:r>
                <a:rPr lang="en-US" sz="3000" dirty="0" smtClean="0">
                  <a:latin typeface="Garamond"/>
                  <a:cs typeface="Garamond"/>
                </a:rPr>
                <a:t> nearly equal </a:t>
              </a:r>
              <a:r>
                <a:rPr lang="en-US" sz="3000" dirty="0" smtClean="0">
                  <a:latin typeface="Garamond"/>
                  <a:cs typeface="Garamond"/>
                </a:rPr>
                <a:t>and opposite as</a:t>
              </a:r>
              <a:br>
                <a:rPr lang="en-US" sz="3000" dirty="0" smtClean="0">
                  <a:latin typeface="Garamond"/>
                  <a:cs typeface="Garamond"/>
                </a:rPr>
              </a:br>
              <a:r>
                <a:rPr lang="en-US" sz="3000" dirty="0" smtClean="0">
                  <a:latin typeface="Garamond"/>
                  <a:cs typeface="Garamond"/>
                </a:rPr>
                <a:t/>
              </a:r>
              <a:br>
                <a:rPr lang="en-US" sz="3000" dirty="0" smtClean="0">
                  <a:latin typeface="Garamond"/>
                  <a:cs typeface="Garamond"/>
                </a:rPr>
              </a:br>
              <a:r>
                <a:rPr lang="en-US" sz="3000" dirty="0" smtClean="0">
                  <a:latin typeface="Garamond"/>
                  <a:cs typeface="Garamond"/>
                </a:rPr>
                <a:t/>
              </a:r>
              <a:br>
                <a:rPr lang="en-US" sz="3000" dirty="0" smtClean="0">
                  <a:latin typeface="Garamond"/>
                  <a:cs typeface="Garamond"/>
                </a:rPr>
              </a:br>
              <a:r>
                <a:rPr lang="en-US" sz="2500" dirty="0" smtClean="0">
                  <a:latin typeface="Garamond"/>
                  <a:cs typeface="Garamond"/>
                </a:rPr>
                <a:t>i.e., viscosity acts faster than a dynamical timescale for sufficiently large </a:t>
              </a:r>
              <a:r>
                <a:rPr lang="en-US" sz="2500" dirty="0" err="1" smtClean="0">
                  <a:latin typeface="Garamond"/>
                  <a:cs typeface="Garamond"/>
                </a:rPr>
                <a:t>wavenumbers</a:t>
              </a:r>
              <a:endParaRPr lang="en-US" sz="2500" dirty="0">
                <a:latin typeface="Garamond"/>
                <a:cs typeface="Garamond"/>
              </a:endParaRPr>
            </a:p>
          </p:txBody>
        </p:sp>
        <p:graphicFrame>
          <p:nvGraphicFramePr>
            <p:cNvPr id="16386" name="Object 2"/>
            <p:cNvGraphicFramePr>
              <a:graphicFrameLocks noChangeAspect="1"/>
            </p:cNvGraphicFramePr>
            <p:nvPr/>
          </p:nvGraphicFramePr>
          <p:xfrm>
            <a:off x="5576888" y="3297138"/>
            <a:ext cx="3000375" cy="857250"/>
          </p:xfrm>
          <a:graphic>
            <a:graphicData uri="http://schemas.openxmlformats.org/presentationml/2006/ole">
              <p:oleObj spid="_x0000_s16386" name="Equation" r:id="rId7" imgW="1066800" imgH="304800" progId="Equation.3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6931" y="4588093"/>
            <a:ext cx="85469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Garamond"/>
                <a:cs typeface="Garamond"/>
              </a:rPr>
              <a:t>Maximum growth rates are reduced by a factor ~1.5</a:t>
            </a:r>
          </a:p>
          <a:p>
            <a:pPr algn="ctr"/>
            <a:r>
              <a:rPr lang="en-US" sz="2500" dirty="0" smtClean="0">
                <a:latin typeface="Garamond"/>
                <a:cs typeface="Garamond"/>
              </a:rPr>
              <a:t>and now occur at </a:t>
            </a:r>
            <a:r>
              <a:rPr lang="en-US" sz="2500" i="1" dirty="0" smtClean="0">
                <a:latin typeface="Garamond"/>
                <a:cs typeface="Garamond"/>
              </a:rPr>
              <a:t>                                </a:t>
            </a:r>
            <a:r>
              <a:rPr lang="en-US" sz="2500" dirty="0" smtClean="0">
                <a:latin typeface="Garamond"/>
                <a:cs typeface="Garamond"/>
              </a:rPr>
              <a:t>;</a:t>
            </a:r>
            <a:r>
              <a:rPr lang="en-US" sz="2500" i="1" dirty="0" smtClean="0">
                <a:latin typeface="Garamond"/>
                <a:cs typeface="Garamond"/>
              </a:rPr>
              <a:t>                      </a:t>
            </a:r>
            <a:br>
              <a:rPr lang="en-US" sz="2500" i="1" dirty="0" smtClean="0">
                <a:latin typeface="Garamond"/>
                <a:cs typeface="Garamond"/>
              </a:rPr>
            </a:br>
            <a:r>
              <a:rPr lang="en-US" sz="2500" dirty="0" smtClean="0">
                <a:latin typeface="Garamond"/>
                <a:cs typeface="Garamond"/>
              </a:rPr>
              <a:t>in typical cool cores,                                                       .</a:t>
            </a:r>
            <a:br>
              <a:rPr lang="en-US" sz="2500" dirty="0" smtClean="0">
                <a:latin typeface="Garamond"/>
                <a:cs typeface="Garamond"/>
              </a:rPr>
            </a:br>
            <a:r>
              <a:rPr lang="en-US" sz="2500" i="1" dirty="0" smtClean="0">
                <a:latin typeface="Garamond"/>
                <a:cs typeface="Garamond"/>
              </a:rPr>
              <a:t>These can hardly be considered local modes!</a:t>
            </a:r>
            <a:endParaRPr lang="en-US" sz="2500" dirty="0">
              <a:latin typeface="Garamond"/>
              <a:cs typeface="Garamond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 r="10730"/>
          <a:stretch>
            <a:fillRect/>
          </a:stretch>
        </p:blipFill>
        <p:spPr>
          <a:xfrm>
            <a:off x="528584" y="156274"/>
            <a:ext cx="4096950" cy="41148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625534" y="156274"/>
            <a:ext cx="3838715" cy="4114800"/>
            <a:chOff x="5203988" y="221163"/>
            <a:chExt cx="3838715" cy="41148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rcRect l="16774"/>
            <a:stretch>
              <a:fillRect/>
            </a:stretch>
          </p:blipFill>
          <p:spPr>
            <a:xfrm>
              <a:off x="5203988" y="221163"/>
              <a:ext cx="3838715" cy="41148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203988" y="3777305"/>
              <a:ext cx="280770" cy="3826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791" y="618967"/>
            <a:ext cx="1649627" cy="457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6009" y="608295"/>
            <a:ext cx="1746607" cy="457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8151" y="5424571"/>
            <a:ext cx="2383031" cy="420196"/>
          </a:xfrm>
          <a:prstGeom prst="rect">
            <a:avLst/>
          </a:prstGeom>
        </p:spPr>
      </p:pic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4336267" y="5061566"/>
          <a:ext cx="2519363" cy="427037"/>
        </p:xfrm>
        <a:graphic>
          <a:graphicData uri="http://schemas.openxmlformats.org/presentationml/2006/ole">
            <p:oleObj spid="_x0000_s150530" name="Equation" r:id="rId8" imgW="1346200" imgH="228600" progId="Equation.3">
              <p:embed/>
            </p:oleObj>
          </a:graphicData>
        </a:graphic>
      </p:graphicFrame>
      <p:graphicFrame>
        <p:nvGraphicFramePr>
          <p:cNvPr id="150531" name="Object 3"/>
          <p:cNvGraphicFramePr>
            <a:graphicFrameLocks noChangeAspect="1"/>
          </p:cNvGraphicFramePr>
          <p:nvPr/>
        </p:nvGraphicFramePr>
        <p:xfrm>
          <a:off x="6108796" y="5488603"/>
          <a:ext cx="1806575" cy="331787"/>
        </p:xfrm>
        <a:graphic>
          <a:graphicData uri="http://schemas.openxmlformats.org/presentationml/2006/ole">
            <p:oleObj spid="_x0000_s150531" name="Equation" r:id="rId9" imgW="965200" imgH="177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rcRect b="-515"/>
          <a:stretch>
            <a:fillRect/>
          </a:stretch>
        </p:blipFill>
        <p:spPr>
          <a:xfrm>
            <a:off x="3278353" y="3724833"/>
            <a:ext cx="2645380" cy="29411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rcRect b="-515"/>
          <a:stretch>
            <a:fillRect/>
          </a:stretch>
        </p:blipFill>
        <p:spPr>
          <a:xfrm>
            <a:off x="5948427" y="3724833"/>
            <a:ext cx="3045511" cy="29411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 b="15480"/>
          <a:stretch>
            <a:fillRect/>
          </a:stretch>
        </p:blipFill>
        <p:spPr>
          <a:xfrm>
            <a:off x="5970617" y="1051842"/>
            <a:ext cx="3049418" cy="24731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rcRect b="15480"/>
          <a:stretch>
            <a:fillRect/>
          </a:stretch>
        </p:blipFill>
        <p:spPr>
          <a:xfrm>
            <a:off x="96929" y="1051842"/>
            <a:ext cx="3142986" cy="24731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rcRect b="15480"/>
          <a:stretch>
            <a:fillRect/>
          </a:stretch>
        </p:blipFill>
        <p:spPr>
          <a:xfrm>
            <a:off x="3221057" y="1051842"/>
            <a:ext cx="2709491" cy="24731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rcRect b="-515"/>
          <a:stretch>
            <a:fillRect/>
          </a:stretch>
        </p:blipFill>
        <p:spPr>
          <a:xfrm>
            <a:off x="75583" y="3724833"/>
            <a:ext cx="3202527" cy="294113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81286" y="17529"/>
            <a:ext cx="8378253" cy="815670"/>
            <a:chOff x="291084" y="552088"/>
            <a:chExt cx="8378253" cy="815670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6850992" y="935690"/>
              <a:ext cx="645053" cy="37466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4092053" y="707149"/>
              <a:ext cx="633836" cy="62439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8"/>
            <p:cNvGrpSpPr/>
            <p:nvPr/>
          </p:nvGrpSpPr>
          <p:grpSpPr>
            <a:xfrm>
              <a:off x="1372945" y="602967"/>
              <a:ext cx="722376" cy="728573"/>
              <a:chOff x="1592020" y="456917"/>
              <a:chExt cx="722376" cy="728573"/>
            </a:xfrm>
          </p:grpSpPr>
          <p:cxnSp>
            <p:nvCxnSpPr>
              <p:cNvPr id="41" name="Straight Arrow Connector 40"/>
              <p:cNvCxnSpPr/>
              <p:nvPr/>
            </p:nvCxnSpPr>
            <p:spPr>
              <a:xfrm rot="16200000" flipV="1">
                <a:off x="1229323" y="819615"/>
                <a:ext cx="728573" cy="317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flipV="1">
                <a:off x="1592020" y="1179138"/>
                <a:ext cx="722376" cy="317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Arrow Connector 26"/>
            <p:cNvCxnSpPr/>
            <p:nvPr/>
          </p:nvCxnSpPr>
          <p:spPr>
            <a:xfrm rot="5400000" flipH="1" flipV="1">
              <a:off x="1236825" y="805403"/>
              <a:ext cx="659079" cy="38684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8" name="Object 27"/>
            <p:cNvGraphicFramePr>
              <a:graphicFrameLocks noChangeAspect="1"/>
            </p:cNvGraphicFramePr>
            <p:nvPr/>
          </p:nvGraphicFramePr>
          <p:xfrm>
            <a:off x="7520003" y="688003"/>
            <a:ext cx="219075" cy="341627"/>
          </p:xfrm>
          <a:graphic>
            <a:graphicData uri="http://schemas.openxmlformats.org/presentationml/2006/ole">
              <p:oleObj spid="_x0000_s151554" name="Equation" r:id="rId9" imgW="114300" imgH="177800" progId="Equation.3">
                <p:embed/>
              </p:oleObj>
            </a:graphicData>
          </a:graphic>
        </p:graphicFrame>
        <p:cxnSp>
          <p:nvCxnSpPr>
            <p:cNvPr id="29" name="Straight Arrow Connector 28"/>
            <p:cNvCxnSpPr/>
            <p:nvPr/>
          </p:nvCxnSpPr>
          <p:spPr>
            <a:xfrm rot="5400000" flipV="1">
              <a:off x="352355" y="1160517"/>
              <a:ext cx="412893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5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0"/>
                <a:srcRect/>
                <a:stretch>
                  <a:fillRect/>
                </a:stretch>
              </p:blipFill>
            </mc:Choice>
            <mc:Fallback>
              <p:blipFill>
                <a:blip r:embed="rId11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291084" y="565150"/>
              <a:ext cx="530225" cy="277813"/>
            </a:xfrm>
            <a:prstGeom prst="rect">
              <a:avLst/>
            </a:prstGeom>
            <a:noFill/>
          </p:spPr>
        </p:pic>
        <p:grpSp>
          <p:nvGrpSpPr>
            <p:cNvPr id="31" name="Group 8"/>
            <p:cNvGrpSpPr/>
            <p:nvPr/>
          </p:nvGrpSpPr>
          <p:grpSpPr>
            <a:xfrm>
              <a:off x="4092051" y="610911"/>
              <a:ext cx="722376" cy="722221"/>
              <a:chOff x="1625076" y="464861"/>
              <a:chExt cx="722376" cy="722221"/>
            </a:xfrm>
          </p:grpSpPr>
          <p:cxnSp>
            <p:nvCxnSpPr>
              <p:cNvPr id="39" name="Straight Arrow Connector 38"/>
              <p:cNvCxnSpPr/>
              <p:nvPr/>
            </p:nvCxnSpPr>
            <p:spPr>
              <a:xfrm rot="5400000" flipH="1" flipV="1">
                <a:off x="1265952" y="823987"/>
                <a:ext cx="722221" cy="396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1625076" y="1185493"/>
                <a:ext cx="722376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32" name="Object 2"/>
            <p:cNvGraphicFramePr>
              <a:graphicFrameLocks noChangeAspect="1"/>
            </p:cNvGraphicFramePr>
            <p:nvPr/>
          </p:nvGraphicFramePr>
          <p:xfrm>
            <a:off x="4738421" y="552088"/>
            <a:ext cx="219075" cy="341627"/>
          </p:xfrm>
          <a:graphic>
            <a:graphicData uri="http://schemas.openxmlformats.org/presentationml/2006/ole">
              <p:oleObj spid="_x0000_s151555" name="Equation" r:id="rId12" imgW="114300" imgH="177800" progId="Equation.3">
                <p:embed/>
              </p:oleObj>
            </a:graphicData>
          </a:graphic>
        </p:graphicFrame>
        <p:grpSp>
          <p:nvGrpSpPr>
            <p:cNvPr id="33" name="Group 8"/>
            <p:cNvGrpSpPr/>
            <p:nvPr/>
          </p:nvGrpSpPr>
          <p:grpSpPr>
            <a:xfrm>
              <a:off x="6849403" y="598652"/>
              <a:ext cx="723965" cy="723808"/>
              <a:chOff x="1728128" y="455777"/>
              <a:chExt cx="723965" cy="723808"/>
            </a:xfrm>
          </p:grpSpPr>
          <p:cxnSp>
            <p:nvCxnSpPr>
              <p:cNvPr id="37" name="Straight Arrow Connector 36"/>
              <p:cNvCxnSpPr/>
              <p:nvPr/>
            </p:nvCxnSpPr>
            <p:spPr>
              <a:xfrm rot="5400000" flipH="1" flipV="1">
                <a:off x="1366941" y="816964"/>
                <a:ext cx="722376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729717" y="1179585"/>
                <a:ext cx="722376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34" name="Object 2"/>
            <p:cNvGraphicFramePr>
              <a:graphicFrameLocks noChangeAspect="1"/>
            </p:cNvGraphicFramePr>
            <p:nvPr/>
          </p:nvGraphicFramePr>
          <p:xfrm>
            <a:off x="1790312" y="569755"/>
            <a:ext cx="219075" cy="341627"/>
          </p:xfrm>
          <a:graphic>
            <a:graphicData uri="http://schemas.openxmlformats.org/presentationml/2006/ole">
              <p:oleObj spid="_x0000_s151556" name="Equation" r:id="rId13" imgW="114300" imgH="177800" progId="Equation.3">
                <p:embed/>
              </p:oleObj>
            </a:graphicData>
          </a:graphic>
        </p:graphicFrame>
        <p:cxnSp>
          <p:nvCxnSpPr>
            <p:cNvPr id="35" name="Straight Arrow Connector 34"/>
            <p:cNvCxnSpPr/>
            <p:nvPr/>
          </p:nvCxnSpPr>
          <p:spPr>
            <a:xfrm rot="5400000" flipH="1" flipV="1">
              <a:off x="8353354" y="1160518"/>
              <a:ext cx="412893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6" name="Object 2"/>
            <p:cNvGraphicFramePr>
              <a:graphicFrameLocks noChangeAspect="1"/>
            </p:cNvGraphicFramePr>
            <p:nvPr/>
          </p:nvGraphicFramePr>
          <p:xfrm>
            <a:off x="8450262" y="634983"/>
            <a:ext cx="219075" cy="268288"/>
          </p:xfrm>
          <a:graphic>
            <a:graphicData uri="http://schemas.openxmlformats.org/presentationml/2006/ole">
              <p:oleObj spid="_x0000_s151557" name="Equation" r:id="rId14" imgW="114300" imgH="139700" progId="Equation.3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75" y="690196"/>
            <a:ext cx="8078876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931" y="224109"/>
            <a:ext cx="85469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Garamond"/>
                <a:cs typeface="Garamond"/>
              </a:rPr>
              <a:t>The situation is actually worse for 3D modes. The extra degree of freedom allows the fluid to maintain             .</a:t>
            </a:r>
            <a:endParaRPr lang="en-US" sz="2500" dirty="0">
              <a:latin typeface="Garamond"/>
              <a:cs typeface="Garamond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6410325" y="708025"/>
            <a:ext cx="941388" cy="365125"/>
          </a:xfrm>
          <a:prstGeom prst="rect">
            <a:avLst/>
          </a:prstGeom>
          <a:noFill/>
        </p:spPr>
      </p:pic>
      <p:pic>
        <p:nvPicPr>
          <p:cNvPr id="4" name="Picture 3" descr="hbiscan_45deg_kxkz_brag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134553" y="3868970"/>
            <a:ext cx="3131285" cy="2926080"/>
          </a:xfrm>
          <a:prstGeom prst="rect">
            <a:avLst/>
          </a:prstGeom>
        </p:spPr>
      </p:pic>
      <p:pic>
        <p:nvPicPr>
          <p:cNvPr id="5" name="Picture 4" descr="hbiscan_60deg_kxkz_brag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547126" y="3868970"/>
            <a:ext cx="3040083" cy="2926080"/>
          </a:xfrm>
          <a:prstGeom prst="rect">
            <a:avLst/>
          </a:prstGeom>
        </p:spPr>
      </p:pic>
      <p:pic>
        <p:nvPicPr>
          <p:cNvPr id="6" name="Picture 5" descr="hbiscan_60deg_kxkz_nobrag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rcRect b="15855"/>
              <a:stretch>
                <a:fillRect/>
              </a:stretch>
            </p:blipFill>
          </mc:Choice>
          <mc:Fallback>
            <p:blipFill>
              <a:blip r:embed="rId9"/>
              <a:srcRect b="15855"/>
              <a:stretch>
                <a:fillRect/>
              </a:stretch>
            </p:blipFill>
          </mc:Fallback>
        </mc:AlternateContent>
        <p:spPr>
          <a:xfrm>
            <a:off x="5547126" y="1209726"/>
            <a:ext cx="3040082" cy="2462162"/>
          </a:xfrm>
          <a:prstGeom prst="rect">
            <a:avLst/>
          </a:prstGeom>
        </p:spPr>
      </p:pic>
      <p:pic>
        <p:nvPicPr>
          <p:cNvPr id="7" name="Picture 6" descr="hbiscan_45deg_kxkz_nobrag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rcRect b="15855"/>
              <a:stretch>
                <a:fillRect/>
              </a:stretch>
            </p:blipFill>
          </mc:Choice>
          <mc:Fallback>
            <p:blipFill>
              <a:blip r:embed="rId11"/>
              <a:srcRect b="15855"/>
              <a:stretch>
                <a:fillRect/>
              </a:stretch>
            </p:blipFill>
          </mc:Fallback>
        </mc:AlternateContent>
        <p:spPr>
          <a:xfrm>
            <a:off x="2134552" y="1209726"/>
            <a:ext cx="3131286" cy="24621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6931" y="2219664"/>
            <a:ext cx="143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no Braginskii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9250" y="4937869"/>
            <a:ext cx="114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Braginskii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rcRect/>
              <a:stretch>
                <a:fillRect/>
              </a:stretch>
            </p:blipFill>
          </mc:Choice>
          <mc:Fallback>
            <p:blipFill>
              <a:blip r:embed="rId13"/>
              <a:srcRect/>
              <a:stretch>
                <a:fillRect/>
              </a:stretch>
            </p:blipFill>
          </mc:Fallback>
        </mc:AlternateContent>
        <p:spPr bwMode="auto">
          <a:xfrm>
            <a:off x="338138" y="1296988"/>
            <a:ext cx="1449387" cy="4460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17" y="38472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aramond"/>
                <a:cs typeface="Garamond"/>
              </a:rPr>
              <a:t>What about the MTI?</a:t>
            </a:r>
            <a:endParaRPr lang="en-US" sz="3500" dirty="0">
              <a:latin typeface="Garamond"/>
              <a:cs typeface="Garamond"/>
            </a:endParaRPr>
          </a:p>
        </p:txBody>
      </p:sp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2151063" y="1015405"/>
          <a:ext cx="4816475" cy="666750"/>
        </p:xfrm>
        <a:graphic>
          <a:graphicData uri="http://schemas.openxmlformats.org/presentationml/2006/ole">
            <p:oleObj spid="_x0000_s57346" name="Equation" r:id="rId3" imgW="2654300" imgH="368300" progId="Equation.3">
              <p:embed/>
            </p:oleObj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16450"/>
          <a:stretch>
            <a:fillRect/>
          </a:stretch>
        </p:blipFill>
        <p:spPr>
          <a:xfrm>
            <a:off x="4701789" y="1854018"/>
            <a:ext cx="3587494" cy="3840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 r="11216"/>
          <a:stretch>
            <a:fillRect/>
          </a:stretch>
        </p:blipFill>
        <p:spPr>
          <a:xfrm>
            <a:off x="709505" y="1854018"/>
            <a:ext cx="3839562" cy="3840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3714" y="5935532"/>
            <a:ext cx="1605519" cy="424389"/>
          </a:xfrm>
          <a:prstGeom prst="rect">
            <a:avLst/>
          </a:prstGeom>
        </p:spPr>
      </p:pic>
      <p:grpSp>
        <p:nvGrpSpPr>
          <p:cNvPr id="13" name="Group 27"/>
          <p:cNvGrpSpPr/>
          <p:nvPr/>
        </p:nvGrpSpPr>
        <p:grpSpPr>
          <a:xfrm>
            <a:off x="2070871" y="3612552"/>
            <a:ext cx="2339448" cy="1198106"/>
            <a:chOff x="2230967" y="2279578"/>
            <a:chExt cx="2339448" cy="1198106"/>
          </a:xfrm>
        </p:grpSpPr>
        <p:cxnSp>
          <p:nvCxnSpPr>
            <p:cNvPr id="14" name="Straight Connector 13"/>
            <p:cNvCxnSpPr/>
            <p:nvPr/>
          </p:nvCxnSpPr>
          <p:spPr>
            <a:xfrm rot="10800000" flipV="1">
              <a:off x="2230967" y="2279578"/>
              <a:ext cx="2339448" cy="1183288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6200000" flipH="1">
              <a:off x="3238665" y="3030009"/>
              <a:ext cx="302683" cy="4233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6200000" flipH="1">
              <a:off x="2653242" y="3324226"/>
              <a:ext cx="302683" cy="4233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6200000" flipH="1">
              <a:off x="3830108" y="2727325"/>
              <a:ext cx="302683" cy="4233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/>
          <p:cNvCxnSpPr/>
          <p:nvPr/>
        </p:nvCxnSpPr>
        <p:spPr>
          <a:xfrm rot="10800000" flipV="1">
            <a:off x="5304145" y="4854454"/>
            <a:ext cx="2339448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4327" y="5793738"/>
            <a:ext cx="4034454" cy="675673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rot="16200000" flipH="1">
            <a:off x="5813526" y="4943142"/>
            <a:ext cx="182880" cy="4233"/>
          </a:xfrm>
          <a:prstGeom prst="straightConnector1">
            <a:avLst/>
          </a:prstGeom>
          <a:ln w="19050">
            <a:solidFill>
              <a:schemeClr val="bg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H="1">
            <a:off x="6381328" y="4943780"/>
            <a:ext cx="182880" cy="4233"/>
          </a:xfrm>
          <a:prstGeom prst="straightConnector1">
            <a:avLst/>
          </a:prstGeom>
          <a:ln w="19050">
            <a:solidFill>
              <a:schemeClr val="bg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H="1">
            <a:off x="6996219" y="4943781"/>
            <a:ext cx="182880" cy="4233"/>
          </a:xfrm>
          <a:prstGeom prst="straightConnector1">
            <a:avLst/>
          </a:prstGeom>
          <a:ln w="19050">
            <a:solidFill>
              <a:schemeClr val="bg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b="15838"/>
          <a:stretch>
            <a:fillRect/>
          </a:stretch>
        </p:blipFill>
        <p:spPr>
          <a:xfrm>
            <a:off x="96929" y="1048898"/>
            <a:ext cx="3128790" cy="2462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7" y="3724833"/>
            <a:ext cx="3128182" cy="2926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7803" y="3724833"/>
            <a:ext cx="2634796" cy="2926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rcRect b="15838"/>
          <a:stretch>
            <a:fillRect/>
          </a:stretch>
        </p:blipFill>
        <p:spPr>
          <a:xfrm>
            <a:off x="3267803" y="1048898"/>
            <a:ext cx="2638776" cy="24626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8155" y="3724833"/>
            <a:ext cx="3045783" cy="29260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rcRect b="15838"/>
          <a:stretch>
            <a:fillRect/>
          </a:stretch>
        </p:blipFill>
        <p:spPr>
          <a:xfrm>
            <a:off x="5970617" y="1048898"/>
            <a:ext cx="3023321" cy="246265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1286" y="17529"/>
            <a:ext cx="8378253" cy="815670"/>
            <a:chOff x="291084" y="552088"/>
            <a:chExt cx="8378253" cy="815670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1372945" y="947794"/>
              <a:ext cx="645053" cy="37466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4092053" y="707149"/>
              <a:ext cx="633836" cy="62439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8"/>
            <p:cNvGrpSpPr/>
            <p:nvPr/>
          </p:nvGrpSpPr>
          <p:grpSpPr>
            <a:xfrm>
              <a:off x="1372945" y="602967"/>
              <a:ext cx="722376" cy="728573"/>
              <a:chOff x="1592020" y="456917"/>
              <a:chExt cx="722376" cy="728573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 rot="16200000" flipV="1">
                <a:off x="1229323" y="819615"/>
                <a:ext cx="728573" cy="317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V="1">
                <a:off x="1592020" y="1179138"/>
                <a:ext cx="722376" cy="317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6713285" y="810172"/>
              <a:ext cx="659079" cy="38684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7256328" y="569755"/>
            <a:ext cx="219075" cy="341627"/>
          </p:xfrm>
          <a:graphic>
            <a:graphicData uri="http://schemas.openxmlformats.org/presentationml/2006/ole">
              <p:oleObj spid="_x0000_s155650" name="Equation" r:id="rId9" imgW="114300" imgH="177800" progId="Equation.3">
                <p:embed/>
              </p:oleObj>
            </a:graphicData>
          </a:graphic>
        </p:graphicFrame>
        <p:cxnSp>
          <p:nvCxnSpPr>
            <p:cNvPr id="20" name="Straight Arrow Connector 19"/>
            <p:cNvCxnSpPr/>
            <p:nvPr/>
          </p:nvCxnSpPr>
          <p:spPr>
            <a:xfrm rot="16200000" flipV="1">
              <a:off x="352355" y="1160517"/>
              <a:ext cx="412893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5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0"/>
                <a:srcRect/>
                <a:stretch>
                  <a:fillRect/>
                </a:stretch>
              </p:blipFill>
            </mc:Choice>
            <mc:Fallback>
              <p:blipFill>
                <a:blip r:embed="rId11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291084" y="565150"/>
              <a:ext cx="530225" cy="277813"/>
            </a:xfrm>
            <a:prstGeom prst="rect">
              <a:avLst/>
            </a:prstGeom>
            <a:noFill/>
          </p:spPr>
        </p:pic>
        <p:grpSp>
          <p:nvGrpSpPr>
            <p:cNvPr id="22" name="Group 8"/>
            <p:cNvGrpSpPr/>
            <p:nvPr/>
          </p:nvGrpSpPr>
          <p:grpSpPr>
            <a:xfrm>
              <a:off x="4092051" y="610911"/>
              <a:ext cx="722376" cy="722221"/>
              <a:chOff x="1625076" y="464861"/>
              <a:chExt cx="722376" cy="722221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 rot="5400000" flipH="1" flipV="1">
                <a:off x="1265952" y="823987"/>
                <a:ext cx="722221" cy="396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1625076" y="1185493"/>
                <a:ext cx="722376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3" name="Object 2"/>
            <p:cNvGraphicFramePr>
              <a:graphicFrameLocks noChangeAspect="1"/>
            </p:cNvGraphicFramePr>
            <p:nvPr/>
          </p:nvGraphicFramePr>
          <p:xfrm>
            <a:off x="4738421" y="552088"/>
            <a:ext cx="219075" cy="341627"/>
          </p:xfrm>
          <a:graphic>
            <a:graphicData uri="http://schemas.openxmlformats.org/presentationml/2006/ole">
              <p:oleObj spid="_x0000_s155651" name="Equation" r:id="rId12" imgW="114300" imgH="177800" progId="Equation.3">
                <p:embed/>
              </p:oleObj>
            </a:graphicData>
          </a:graphic>
        </p:graphicFrame>
        <p:grpSp>
          <p:nvGrpSpPr>
            <p:cNvPr id="24" name="Group 8"/>
            <p:cNvGrpSpPr/>
            <p:nvPr/>
          </p:nvGrpSpPr>
          <p:grpSpPr>
            <a:xfrm>
              <a:off x="6849403" y="598652"/>
              <a:ext cx="723965" cy="723808"/>
              <a:chOff x="1728128" y="455777"/>
              <a:chExt cx="723965" cy="723808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 rot="5400000" flipH="1" flipV="1">
                <a:off x="1366941" y="816964"/>
                <a:ext cx="722376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1729717" y="1179585"/>
                <a:ext cx="722376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5" name="Object 2"/>
            <p:cNvGraphicFramePr>
              <a:graphicFrameLocks noChangeAspect="1"/>
            </p:cNvGraphicFramePr>
            <p:nvPr/>
          </p:nvGraphicFramePr>
          <p:xfrm>
            <a:off x="2073425" y="721508"/>
            <a:ext cx="219075" cy="341627"/>
          </p:xfrm>
          <a:graphic>
            <a:graphicData uri="http://schemas.openxmlformats.org/presentationml/2006/ole">
              <p:oleObj spid="_x0000_s155652" name="Equation" r:id="rId13" imgW="114300" imgH="177800" progId="Equation.3">
                <p:embed/>
              </p:oleObj>
            </a:graphicData>
          </a:graphic>
        </p:graphicFrame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8353354" y="1160518"/>
              <a:ext cx="412893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7" name="Object 2"/>
            <p:cNvGraphicFramePr>
              <a:graphicFrameLocks noChangeAspect="1"/>
            </p:cNvGraphicFramePr>
            <p:nvPr/>
          </p:nvGraphicFramePr>
          <p:xfrm>
            <a:off x="8450262" y="634983"/>
            <a:ext cx="219075" cy="268288"/>
          </p:xfrm>
          <a:graphic>
            <a:graphicData uri="http://schemas.openxmlformats.org/presentationml/2006/ole">
              <p:oleObj spid="_x0000_s155653" name="Equation" r:id="rId14" imgW="114300" imgH="139700" progId="Equation.3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8" y="1129140"/>
            <a:ext cx="9144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aramond"/>
                <a:cs typeface="Garamond"/>
              </a:rPr>
              <a:t>There’s also a whole bunch of modes that were thought to be stable or slow-growing that actually grow at the maximum rate.</a:t>
            </a:r>
            <a:br>
              <a:rPr lang="en-US" sz="3500" dirty="0" smtClean="0">
                <a:latin typeface="Garamond"/>
                <a:cs typeface="Garamond"/>
              </a:rPr>
            </a:br>
            <a:r>
              <a:rPr lang="en-US" sz="3500" dirty="0" smtClean="0">
                <a:latin typeface="Garamond"/>
                <a:cs typeface="Garamond"/>
              </a:rPr>
              <a:t/>
            </a:r>
            <a:br>
              <a:rPr lang="en-US" sz="3500" dirty="0" smtClean="0">
                <a:latin typeface="Garamond"/>
                <a:cs typeface="Garamond"/>
              </a:rPr>
            </a:br>
            <a:r>
              <a:rPr lang="en-US" sz="3500" dirty="0" smtClean="0">
                <a:latin typeface="Garamond"/>
                <a:cs typeface="Garamond"/>
              </a:rPr>
              <a:t/>
            </a:r>
            <a:br>
              <a:rPr lang="en-US" sz="3500" dirty="0" smtClean="0">
                <a:latin typeface="Garamond"/>
                <a:cs typeface="Garamond"/>
              </a:rPr>
            </a:br>
            <a:r>
              <a:rPr lang="en-US" sz="3500" dirty="0" smtClean="0">
                <a:latin typeface="Garamond"/>
                <a:cs typeface="Garamond"/>
              </a:rPr>
              <a:t>Let’s look at the (approx.) dispersion relation…</a:t>
            </a:r>
            <a:endParaRPr lang="en-US" sz="3500" dirty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r="35615"/>
          <a:stretch>
            <a:fillRect/>
          </a:stretch>
        </p:blipFill>
        <p:spPr>
          <a:xfrm>
            <a:off x="354761" y="1306116"/>
            <a:ext cx="5429946" cy="9144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725642" y="2242656"/>
            <a:ext cx="1425390" cy="1578640"/>
            <a:chOff x="3725642" y="2242656"/>
            <a:chExt cx="1425390" cy="1578640"/>
          </a:xfrm>
        </p:grpSpPr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092679" y="2588312"/>
              <a:ext cx="6929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725642" y="2990299"/>
              <a:ext cx="14253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latin typeface="Garamond"/>
                  <a:cs typeface="Garamond"/>
                </a:rPr>
                <a:t>cause of</a:t>
              </a:r>
              <a:br>
                <a:rPr lang="en-US" sz="2400" dirty="0" smtClean="0">
                  <a:latin typeface="Garamond"/>
                  <a:cs typeface="Garamond"/>
                </a:rPr>
              </a:br>
              <a:r>
                <a:rPr lang="en-US" sz="2400" dirty="0" smtClean="0">
                  <a:latin typeface="Garamond"/>
                  <a:cs typeface="Garamond"/>
                </a:rPr>
                <a:t>MTI/HBI</a:t>
              </a:r>
              <a:endParaRPr lang="en-US" sz="2400" dirty="0">
                <a:latin typeface="Garamond"/>
                <a:cs typeface="Garamond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755667" y="1516198"/>
            <a:ext cx="3113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0		if </a:t>
            </a:r>
            <a:r>
              <a:rPr lang="en-US" sz="2400" i="1" dirty="0" err="1" smtClean="0">
                <a:latin typeface="Times"/>
                <a:cs typeface="Times"/>
              </a:rPr>
              <a:t>k</a:t>
            </a:r>
            <a:r>
              <a:rPr lang="en-US" sz="2400" i="1" baseline="-25000" dirty="0" err="1" smtClean="0">
                <a:latin typeface="Times"/>
                <a:cs typeface="Times"/>
              </a:rPr>
              <a:t>y</a:t>
            </a:r>
            <a:r>
              <a:rPr lang="en-US" sz="2400" i="1" dirty="0" smtClean="0">
                <a:latin typeface="Times"/>
                <a:cs typeface="Times"/>
              </a:rPr>
              <a:t> </a:t>
            </a:r>
            <a:r>
              <a:rPr lang="en-US" sz="2400" i="1" dirty="0" err="1" smtClean="0">
                <a:latin typeface="Times"/>
                <a:cs typeface="Times"/>
              </a:rPr>
              <a:t>b</a:t>
            </a:r>
            <a:r>
              <a:rPr lang="en-US" sz="2400" i="1" baseline="-25000" dirty="0" err="1" smtClean="0">
                <a:latin typeface="Times"/>
                <a:cs typeface="Times"/>
              </a:rPr>
              <a:t>x</a:t>
            </a:r>
            <a:r>
              <a:rPr lang="en-US" sz="2400" dirty="0" smtClean="0">
                <a:latin typeface="Times"/>
                <a:cs typeface="Times"/>
              </a:rPr>
              <a:t> = 0</a:t>
            </a:r>
            <a:endParaRPr lang="en-US" sz="2400" dirty="0">
              <a:latin typeface="Times"/>
              <a:cs typeface="Time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54761" y="1306116"/>
            <a:ext cx="8514412" cy="2862371"/>
            <a:chOff x="354761" y="1306116"/>
            <a:chExt cx="8514412" cy="286237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rcRect r="-958"/>
            <a:stretch>
              <a:fillRect/>
            </a:stretch>
          </p:blipFill>
          <p:spPr>
            <a:xfrm>
              <a:off x="354761" y="1306116"/>
              <a:ext cx="8514412" cy="914400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7316456" y="2566172"/>
              <a:ext cx="69290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866540" y="2968159"/>
              <a:ext cx="1591151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  <a:latin typeface="Garamond"/>
                  <a:cs typeface="Garamond"/>
                </a:rPr>
                <a:t>coupling of</a:t>
              </a:r>
              <a:br>
                <a:rPr lang="en-US" sz="2400" dirty="0" smtClean="0">
                  <a:solidFill>
                    <a:srgbClr val="FF0000"/>
                  </a:solidFill>
                  <a:latin typeface="Garamond"/>
                  <a:cs typeface="Garamond"/>
                </a:rPr>
              </a:br>
              <a:r>
                <a:rPr lang="en-US" sz="2400" dirty="0" smtClean="0">
                  <a:solidFill>
                    <a:srgbClr val="FF0000"/>
                  </a:solidFill>
                  <a:latin typeface="Garamond"/>
                  <a:cs typeface="Garamond"/>
                </a:rPr>
                <a:t>Alfven and</a:t>
              </a:r>
              <a:br>
                <a:rPr lang="en-US" sz="2400" dirty="0" smtClean="0">
                  <a:solidFill>
                    <a:srgbClr val="FF0000"/>
                  </a:solidFill>
                  <a:latin typeface="Garamond"/>
                  <a:cs typeface="Garamond"/>
                </a:rPr>
              </a:br>
              <a:r>
                <a:rPr lang="en-US" sz="2400" dirty="0" smtClean="0">
                  <a:solidFill>
                    <a:srgbClr val="FF0000"/>
                  </a:solidFill>
                  <a:latin typeface="Garamond"/>
                  <a:cs typeface="Garamond"/>
                </a:rPr>
                <a:t>slow modes</a:t>
              </a:r>
              <a:endParaRPr lang="en-US" sz="2400" dirty="0">
                <a:solidFill>
                  <a:srgbClr val="FF0000"/>
                </a:solidFill>
                <a:latin typeface="Garamond"/>
                <a:cs typeface="Garamond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58665" y="2082576"/>
            <a:ext cx="861083" cy="2804428"/>
            <a:chOff x="758665" y="2082576"/>
            <a:chExt cx="861083" cy="2804428"/>
          </a:xfrm>
        </p:grpSpPr>
        <p:sp>
          <p:nvSpPr>
            <p:cNvPr id="8" name="TextBox 7"/>
            <p:cNvSpPr txBox="1"/>
            <p:nvPr/>
          </p:nvSpPr>
          <p:spPr>
            <a:xfrm>
              <a:off x="758665" y="4056007"/>
              <a:ext cx="86108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latin typeface="Garamond"/>
                  <a:cs typeface="Garamond"/>
                </a:rPr>
                <a:t>slow</a:t>
              </a:r>
              <a:br>
                <a:rPr lang="en-US" sz="2400" dirty="0" smtClean="0">
                  <a:latin typeface="Garamond"/>
                  <a:cs typeface="Garamond"/>
                </a:rPr>
              </a:br>
              <a:r>
                <a:rPr lang="en-US" sz="2400" dirty="0" smtClean="0">
                  <a:latin typeface="Garamond"/>
                  <a:cs typeface="Garamond"/>
                </a:rPr>
                <a:t>mode</a:t>
              </a:r>
              <a:endParaRPr lang="en-US" sz="2400" dirty="0">
                <a:latin typeface="Garamond"/>
                <a:cs typeface="Garamond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216293" y="3057873"/>
              <a:ext cx="1952182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1815867" y="2083370"/>
            <a:ext cx="1364376" cy="2476589"/>
            <a:chOff x="1815867" y="2083370"/>
            <a:chExt cx="1364376" cy="2476589"/>
          </a:xfrm>
        </p:grpSpPr>
        <p:sp>
          <p:nvSpPr>
            <p:cNvPr id="11" name="TextBox 10"/>
            <p:cNvSpPr txBox="1"/>
            <p:nvPr/>
          </p:nvSpPr>
          <p:spPr>
            <a:xfrm>
              <a:off x="1815867" y="2990299"/>
              <a:ext cx="136437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latin typeface="Garamond"/>
                  <a:cs typeface="Garamond"/>
                </a:rPr>
                <a:t>Braginskii</a:t>
              </a:r>
              <a:br>
                <a:rPr lang="en-US" sz="2400" dirty="0" smtClean="0">
                  <a:latin typeface="Garamond"/>
                  <a:cs typeface="Garamond"/>
                </a:rPr>
              </a:br>
              <a:r>
                <a:rPr lang="en-US" sz="2400" dirty="0" smtClean="0">
                  <a:latin typeface="Garamond"/>
                  <a:cs typeface="Garamond"/>
                </a:rPr>
                <a:t>damping</a:t>
              </a:r>
              <a:br>
                <a:rPr lang="en-US" sz="2400" dirty="0" smtClean="0">
                  <a:latin typeface="Garamond"/>
                  <a:cs typeface="Garamond"/>
                </a:rPr>
              </a:br>
              <a:r>
                <a:rPr lang="en-US" sz="2400" dirty="0" smtClean="0">
                  <a:latin typeface="Garamond"/>
                  <a:cs typeface="Garamond"/>
                </a:rPr>
                <a:t>of slow</a:t>
              </a:r>
              <a:br>
                <a:rPr lang="en-US" sz="2400" dirty="0" smtClean="0">
                  <a:latin typeface="Garamond"/>
                  <a:cs typeface="Garamond"/>
                </a:rPr>
              </a:br>
              <a:r>
                <a:rPr lang="en-US" sz="2400" dirty="0" smtClean="0">
                  <a:latin typeface="Garamond"/>
                  <a:cs typeface="Garamond"/>
                </a:rPr>
                <a:t>mode</a:t>
              </a:r>
              <a:endParaRPr lang="en-US" sz="2400" dirty="0">
                <a:latin typeface="Garamond"/>
                <a:cs typeface="Garamond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2071564" y="2509066"/>
              <a:ext cx="85298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729975" y="4734731"/>
            <a:ext cx="7695887" cy="1409523"/>
            <a:chOff x="655264" y="5065563"/>
            <a:chExt cx="7695887" cy="140952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8510" y="5065563"/>
              <a:ext cx="3107317" cy="95665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9748" y="5406674"/>
              <a:ext cx="2758785" cy="31943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55264" y="5274758"/>
              <a:ext cx="7695887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latin typeface="Garamond"/>
                  <a:cs typeface="Garamond"/>
                </a:rPr>
                <a:t>When                                      ,                                           &gt; 0</a:t>
              </a:r>
              <a:br>
                <a:rPr lang="en-US" sz="2400" dirty="0" smtClean="0">
                  <a:latin typeface="Garamond"/>
                  <a:cs typeface="Garamond"/>
                </a:rPr>
              </a:br>
              <a:r>
                <a:rPr lang="en-US" sz="2400" dirty="0" smtClean="0">
                  <a:latin typeface="Garamond"/>
                  <a:cs typeface="Garamond"/>
                </a:rPr>
                <a:t/>
              </a:r>
              <a:br>
                <a:rPr lang="en-US" sz="2400" dirty="0" smtClean="0">
                  <a:latin typeface="Garamond"/>
                  <a:cs typeface="Garamond"/>
                </a:rPr>
              </a:br>
              <a:r>
                <a:rPr lang="en-US" sz="2400" dirty="0" smtClean="0">
                  <a:latin typeface="Garamond"/>
                  <a:cs typeface="Garamond"/>
                </a:rPr>
                <a:t>Just a little bit of </a:t>
              </a:r>
              <a:r>
                <a:rPr lang="en-US" sz="2400" i="1" dirty="0" err="1" smtClean="0">
                  <a:latin typeface="Garamond"/>
                  <a:cs typeface="Garamond"/>
                </a:rPr>
                <a:t>k</a:t>
              </a:r>
              <a:r>
                <a:rPr lang="en-US" sz="2400" i="1" baseline="-25000" dirty="0" err="1" smtClean="0">
                  <a:latin typeface="Garamond"/>
                  <a:cs typeface="Garamond"/>
                </a:rPr>
                <a:t>y</a:t>
              </a:r>
              <a:r>
                <a:rPr lang="en-US" sz="2400" dirty="0" smtClean="0">
                  <a:latin typeface="Garamond"/>
                  <a:cs typeface="Garamond"/>
                </a:rPr>
                <a:t> will make these maximally unstable!</a:t>
              </a:r>
              <a:endParaRPr lang="en-US" sz="2400" dirty="0">
                <a:latin typeface="Garamond"/>
                <a:cs typeface="Garamond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8651" y="172735"/>
            <a:ext cx="2517187" cy="3488481"/>
            <a:chOff x="48651" y="172735"/>
            <a:chExt cx="2517187" cy="3488481"/>
          </a:xfrm>
        </p:grpSpPr>
        <p:sp>
          <p:nvSpPr>
            <p:cNvPr id="6" name="TextBox 5"/>
            <p:cNvSpPr txBox="1"/>
            <p:nvPr/>
          </p:nvSpPr>
          <p:spPr>
            <a:xfrm>
              <a:off x="48651" y="2830219"/>
              <a:ext cx="98656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latin typeface="Garamond"/>
                  <a:cs typeface="Garamond"/>
                </a:rPr>
                <a:t>Alfven</a:t>
              </a:r>
              <a:br>
                <a:rPr lang="en-US" sz="2400" dirty="0" smtClean="0">
                  <a:latin typeface="Garamond"/>
                  <a:cs typeface="Garamond"/>
                </a:rPr>
              </a:br>
              <a:r>
                <a:rPr lang="en-US" sz="2400" dirty="0" smtClean="0">
                  <a:latin typeface="Garamond"/>
                  <a:cs typeface="Garamond"/>
                </a:rPr>
                <a:t>mode</a:t>
              </a:r>
              <a:endParaRPr lang="en-US" sz="2400" dirty="0">
                <a:latin typeface="Garamond"/>
                <a:cs typeface="Garamond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rot="5400000" flipH="1" flipV="1">
              <a:off x="196279" y="2428232"/>
              <a:ext cx="6929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0466" y="172735"/>
              <a:ext cx="2155372" cy="457200"/>
            </a:xfrm>
            <a:prstGeom prst="rect">
              <a:avLst/>
            </a:prstGeom>
          </p:spPr>
        </p:pic>
        <p:cxnSp>
          <p:nvCxnSpPr>
            <p:cNvPr id="26" name="Straight Arrow Connector 25"/>
            <p:cNvCxnSpPr/>
            <p:nvPr/>
          </p:nvCxnSpPr>
          <p:spPr>
            <a:xfrm rot="16200000" flipH="1">
              <a:off x="90444" y="1063119"/>
              <a:ext cx="902982" cy="31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5216805" y="2011283"/>
            <a:ext cx="1406154" cy="2854472"/>
            <a:chOff x="3735258" y="2242656"/>
            <a:chExt cx="1406154" cy="2854472"/>
          </a:xfrm>
        </p:grpSpPr>
        <p:cxnSp>
          <p:nvCxnSpPr>
            <p:cNvPr id="33" name="Straight Arrow Connector 32"/>
            <p:cNvCxnSpPr>
              <a:stCxn id="34" idx="0"/>
            </p:cNvCxnSpPr>
            <p:nvPr/>
          </p:nvCxnSpPr>
          <p:spPr>
            <a:xfrm rot="5400000" flipH="1" flipV="1">
              <a:off x="3427392" y="3253600"/>
              <a:ext cx="2023475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3735258" y="4266131"/>
              <a:ext cx="14061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latin typeface="Garamond"/>
                  <a:cs typeface="Garamond"/>
                </a:rPr>
                <a:t>modes are</a:t>
              </a:r>
              <a:br>
                <a:rPr lang="en-US" sz="2400" dirty="0" smtClean="0">
                  <a:latin typeface="Garamond"/>
                  <a:cs typeface="Garamond"/>
                </a:rPr>
              </a:br>
              <a:r>
                <a:rPr lang="en-US" sz="2400" dirty="0" smtClean="0">
                  <a:latin typeface="Garamond"/>
                  <a:cs typeface="Garamond"/>
                </a:rPr>
                <a:t>decoupled</a:t>
              </a:r>
              <a:endParaRPr lang="en-US" sz="2400" dirty="0">
                <a:latin typeface="Garamond"/>
                <a:cs typeface="Garamon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2a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 rot="5400000">
            <a:off x="1597853" y="-727251"/>
            <a:ext cx="5966879" cy="822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935" y="1301962"/>
            <a:ext cx="110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(stable)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2b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 rot="5400000">
            <a:off x="1600200" y="-731520"/>
            <a:ext cx="5979056" cy="822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0840" y="1301962"/>
            <a:ext cx="1415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(unstable)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17" y="3696138"/>
            <a:ext cx="3127879" cy="2926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 b="15821"/>
          <a:stretch>
            <a:fillRect/>
          </a:stretch>
        </p:blipFill>
        <p:spPr>
          <a:xfrm>
            <a:off x="170580" y="1048399"/>
            <a:ext cx="3118816" cy="2463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9992" y="3685189"/>
            <a:ext cx="2670679" cy="2944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rcRect b="15821"/>
          <a:stretch>
            <a:fillRect/>
          </a:stretch>
        </p:blipFill>
        <p:spPr>
          <a:xfrm>
            <a:off x="3289396" y="1048399"/>
            <a:ext cx="2674517" cy="2463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1514" y="3696138"/>
            <a:ext cx="3049283" cy="2926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rcRect b="15821"/>
          <a:stretch>
            <a:fillRect/>
          </a:stretch>
        </p:blipFill>
        <p:spPr>
          <a:xfrm>
            <a:off x="5963913" y="1048399"/>
            <a:ext cx="3066884" cy="2463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22213" y="175026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aramond"/>
                <a:cs typeface="Garamond"/>
              </a:rPr>
              <a:t>stable</a:t>
            </a:r>
            <a:endParaRPr lang="en-US" dirty="0">
              <a:solidFill>
                <a:schemeClr val="bg1"/>
              </a:solidFill>
              <a:latin typeface="Garamond"/>
              <a:cs typeface="Garamond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81286" y="17529"/>
            <a:ext cx="8378253" cy="815670"/>
            <a:chOff x="291084" y="552088"/>
            <a:chExt cx="8378253" cy="815670"/>
          </a:xfrm>
        </p:grpSpPr>
        <p:cxnSp>
          <p:nvCxnSpPr>
            <p:cNvPr id="43" name="Straight Arrow Connector 42"/>
            <p:cNvCxnSpPr/>
            <p:nvPr/>
          </p:nvCxnSpPr>
          <p:spPr>
            <a:xfrm flipV="1">
              <a:off x="1372945" y="954070"/>
              <a:ext cx="645053" cy="37466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4092053" y="707149"/>
              <a:ext cx="633836" cy="62439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8"/>
            <p:cNvGrpSpPr/>
            <p:nvPr/>
          </p:nvGrpSpPr>
          <p:grpSpPr>
            <a:xfrm>
              <a:off x="1372945" y="602967"/>
              <a:ext cx="722376" cy="728573"/>
              <a:chOff x="1592020" y="456917"/>
              <a:chExt cx="722376" cy="728573"/>
            </a:xfrm>
          </p:grpSpPr>
          <p:cxnSp>
            <p:nvCxnSpPr>
              <p:cNvPr id="60" name="Straight Arrow Connector 59"/>
              <p:cNvCxnSpPr/>
              <p:nvPr/>
            </p:nvCxnSpPr>
            <p:spPr>
              <a:xfrm rot="16200000" flipV="1">
                <a:off x="1229323" y="819615"/>
                <a:ext cx="728573" cy="317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1592020" y="1179138"/>
                <a:ext cx="722376" cy="317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Arrow Connector 45"/>
            <p:cNvCxnSpPr/>
            <p:nvPr/>
          </p:nvCxnSpPr>
          <p:spPr>
            <a:xfrm rot="5400000" flipH="1" flipV="1">
              <a:off x="6713285" y="804266"/>
              <a:ext cx="659079" cy="38684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7" name="Object 46"/>
            <p:cNvGraphicFramePr>
              <a:graphicFrameLocks noChangeAspect="1"/>
            </p:cNvGraphicFramePr>
            <p:nvPr/>
          </p:nvGraphicFramePr>
          <p:xfrm>
            <a:off x="7288347" y="560834"/>
            <a:ext cx="219075" cy="341627"/>
          </p:xfrm>
          <a:graphic>
            <a:graphicData uri="http://schemas.openxmlformats.org/presentationml/2006/ole">
              <p:oleObj spid="_x0000_s169993" name="Equation" r:id="rId9" imgW="114300" imgH="177800" progId="Equation.3">
                <p:embed/>
              </p:oleObj>
            </a:graphicData>
          </a:graphic>
        </p:graphicFrame>
        <p:cxnSp>
          <p:nvCxnSpPr>
            <p:cNvPr id="48" name="Straight Arrow Connector 47"/>
            <p:cNvCxnSpPr/>
            <p:nvPr/>
          </p:nvCxnSpPr>
          <p:spPr>
            <a:xfrm rot="16200000" flipV="1">
              <a:off x="352355" y="1160517"/>
              <a:ext cx="412893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5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0"/>
                <a:srcRect/>
                <a:stretch>
                  <a:fillRect/>
                </a:stretch>
              </p:blipFill>
            </mc:Choice>
            <mc:Fallback>
              <p:blipFill>
                <a:blip r:embed="rId11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291084" y="565150"/>
              <a:ext cx="530225" cy="277813"/>
            </a:xfrm>
            <a:prstGeom prst="rect">
              <a:avLst/>
            </a:prstGeom>
            <a:noFill/>
          </p:spPr>
        </p:pic>
        <p:grpSp>
          <p:nvGrpSpPr>
            <p:cNvPr id="50" name="Group 8"/>
            <p:cNvGrpSpPr/>
            <p:nvPr/>
          </p:nvGrpSpPr>
          <p:grpSpPr>
            <a:xfrm>
              <a:off x="4092051" y="610911"/>
              <a:ext cx="722376" cy="722221"/>
              <a:chOff x="1625076" y="464861"/>
              <a:chExt cx="722376" cy="722221"/>
            </a:xfrm>
          </p:grpSpPr>
          <p:cxnSp>
            <p:nvCxnSpPr>
              <p:cNvPr id="58" name="Straight Arrow Connector 57"/>
              <p:cNvCxnSpPr/>
              <p:nvPr/>
            </p:nvCxnSpPr>
            <p:spPr>
              <a:xfrm rot="5400000" flipH="1" flipV="1">
                <a:off x="1265952" y="823987"/>
                <a:ext cx="722221" cy="396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>
                <a:off x="1625076" y="1185493"/>
                <a:ext cx="722376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51" name="Object 2"/>
            <p:cNvGraphicFramePr>
              <a:graphicFrameLocks noChangeAspect="1"/>
            </p:cNvGraphicFramePr>
            <p:nvPr/>
          </p:nvGraphicFramePr>
          <p:xfrm>
            <a:off x="4738421" y="552088"/>
            <a:ext cx="219075" cy="341627"/>
          </p:xfrm>
          <a:graphic>
            <a:graphicData uri="http://schemas.openxmlformats.org/presentationml/2006/ole">
              <p:oleObj spid="_x0000_s169994" name="Equation" r:id="rId12" imgW="114300" imgH="177800" progId="Equation.3">
                <p:embed/>
              </p:oleObj>
            </a:graphicData>
          </a:graphic>
        </p:graphicFrame>
        <p:grpSp>
          <p:nvGrpSpPr>
            <p:cNvPr id="52" name="Group 8"/>
            <p:cNvGrpSpPr/>
            <p:nvPr/>
          </p:nvGrpSpPr>
          <p:grpSpPr>
            <a:xfrm>
              <a:off x="6849403" y="598652"/>
              <a:ext cx="723965" cy="723808"/>
              <a:chOff x="1728128" y="455777"/>
              <a:chExt cx="723965" cy="723808"/>
            </a:xfrm>
          </p:grpSpPr>
          <p:cxnSp>
            <p:nvCxnSpPr>
              <p:cNvPr id="56" name="Straight Arrow Connector 55"/>
              <p:cNvCxnSpPr/>
              <p:nvPr/>
            </p:nvCxnSpPr>
            <p:spPr>
              <a:xfrm rot="5400000" flipH="1" flipV="1">
                <a:off x="1366941" y="816964"/>
                <a:ext cx="722376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>
                <a:off x="1729717" y="1179585"/>
                <a:ext cx="722376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53" name="Object 2"/>
            <p:cNvGraphicFramePr>
              <a:graphicFrameLocks noChangeAspect="1"/>
            </p:cNvGraphicFramePr>
            <p:nvPr/>
          </p:nvGraphicFramePr>
          <p:xfrm>
            <a:off x="2046625" y="707149"/>
            <a:ext cx="219075" cy="341627"/>
          </p:xfrm>
          <a:graphic>
            <a:graphicData uri="http://schemas.openxmlformats.org/presentationml/2006/ole">
              <p:oleObj spid="_x0000_s169995" name="Equation" r:id="rId13" imgW="114300" imgH="177800" progId="Equation.3">
                <p:embed/>
              </p:oleObj>
            </a:graphicData>
          </a:graphic>
        </p:graphicFrame>
        <p:cxnSp>
          <p:nvCxnSpPr>
            <p:cNvPr id="54" name="Straight Arrow Connector 53"/>
            <p:cNvCxnSpPr/>
            <p:nvPr/>
          </p:nvCxnSpPr>
          <p:spPr>
            <a:xfrm rot="5400000" flipH="1" flipV="1">
              <a:off x="8353354" y="1160518"/>
              <a:ext cx="412893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5" name="Object 2"/>
            <p:cNvGraphicFramePr>
              <a:graphicFrameLocks noChangeAspect="1"/>
            </p:cNvGraphicFramePr>
            <p:nvPr/>
          </p:nvGraphicFramePr>
          <p:xfrm>
            <a:off x="8450262" y="634983"/>
            <a:ext cx="219075" cy="268288"/>
          </p:xfrm>
          <a:graphic>
            <a:graphicData uri="http://schemas.openxmlformats.org/presentationml/2006/ole">
              <p:oleObj spid="_x0000_s169996" name="Equation" r:id="rId14" imgW="114300" imgH="139700" progId="Equation.3">
                <p:embed/>
              </p:oleObj>
            </a:graphicData>
          </a:graphic>
        </p:graphicFrame>
      </p:grpSp>
      <p:grpSp>
        <p:nvGrpSpPr>
          <p:cNvPr id="109" name="Group 108"/>
          <p:cNvGrpSpPr/>
          <p:nvPr/>
        </p:nvGrpSpPr>
        <p:grpSpPr>
          <a:xfrm>
            <a:off x="1384300" y="2251760"/>
            <a:ext cx="1764208" cy="938344"/>
            <a:chOff x="1384300" y="2251760"/>
            <a:chExt cx="1764208" cy="938344"/>
          </a:xfrm>
        </p:grpSpPr>
        <p:grpSp>
          <p:nvGrpSpPr>
            <p:cNvPr id="89" name="Group 27"/>
            <p:cNvGrpSpPr/>
            <p:nvPr/>
          </p:nvGrpSpPr>
          <p:grpSpPr>
            <a:xfrm>
              <a:off x="1384300" y="2251760"/>
              <a:ext cx="1764208" cy="938344"/>
              <a:chOff x="2654723" y="2217894"/>
              <a:chExt cx="1764208" cy="938344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 rot="10800000" flipV="1">
                <a:off x="2654723" y="2217894"/>
                <a:ext cx="1764208" cy="93834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/>
              <p:nvPr/>
            </p:nvCxnSpPr>
            <p:spPr>
              <a:xfrm rot="16200000" flipH="1">
                <a:off x="2991275" y="3027119"/>
                <a:ext cx="228600" cy="423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/>
              <p:cNvCxnSpPr/>
              <p:nvPr/>
            </p:nvCxnSpPr>
            <p:spPr>
              <a:xfrm rot="16200000" flipH="1">
                <a:off x="4075007" y="2453220"/>
                <a:ext cx="228600" cy="423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Straight Arrow Connector 96"/>
            <p:cNvCxnSpPr/>
            <p:nvPr/>
          </p:nvCxnSpPr>
          <p:spPr>
            <a:xfrm rot="16200000" flipH="1">
              <a:off x="2243719" y="2798231"/>
              <a:ext cx="228600" cy="423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/>
          <p:cNvGrpSpPr/>
          <p:nvPr/>
        </p:nvGrpSpPr>
        <p:grpSpPr>
          <a:xfrm>
            <a:off x="4339168" y="2751666"/>
            <a:ext cx="1492811" cy="540037"/>
            <a:chOff x="4339168" y="2751666"/>
            <a:chExt cx="1492811" cy="540037"/>
          </a:xfrm>
        </p:grpSpPr>
        <p:grpSp>
          <p:nvGrpSpPr>
            <p:cNvPr id="98" name="Group 27"/>
            <p:cNvGrpSpPr/>
            <p:nvPr/>
          </p:nvGrpSpPr>
          <p:grpSpPr>
            <a:xfrm>
              <a:off x="4339168" y="2751666"/>
              <a:ext cx="1492811" cy="438437"/>
              <a:chOff x="3710399" y="2578209"/>
              <a:chExt cx="1492811" cy="438437"/>
            </a:xfrm>
          </p:grpSpPr>
          <p:cxnSp>
            <p:nvCxnSpPr>
              <p:cNvPr id="99" name="Straight Connector 98"/>
              <p:cNvCxnSpPr/>
              <p:nvPr/>
            </p:nvCxnSpPr>
            <p:spPr>
              <a:xfrm rot="10800000" flipV="1">
                <a:off x="3710399" y="2578209"/>
                <a:ext cx="1492811" cy="43843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/>
              <p:cNvCxnSpPr/>
              <p:nvPr/>
            </p:nvCxnSpPr>
            <p:spPr>
              <a:xfrm rot="16200000" flipH="1">
                <a:off x="4415249" y="2887528"/>
                <a:ext cx="228600" cy="423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/>
              <p:nvPr/>
            </p:nvCxnSpPr>
            <p:spPr>
              <a:xfrm rot="16200000" flipH="1">
                <a:off x="4813182" y="2764761"/>
                <a:ext cx="228600" cy="423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4" name="Straight Arrow Connector 103"/>
            <p:cNvCxnSpPr/>
            <p:nvPr/>
          </p:nvCxnSpPr>
          <p:spPr>
            <a:xfrm rot="16200000" flipH="1">
              <a:off x="4620390" y="3175286"/>
              <a:ext cx="228600" cy="423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>
            <a:off x="6822480" y="2914647"/>
            <a:ext cx="1682179" cy="478656"/>
            <a:chOff x="1466327" y="2914647"/>
            <a:chExt cx="1682179" cy="478656"/>
          </a:xfrm>
        </p:grpSpPr>
        <p:grpSp>
          <p:nvGrpSpPr>
            <p:cNvPr id="111" name="Group 27"/>
            <p:cNvGrpSpPr/>
            <p:nvPr/>
          </p:nvGrpSpPr>
          <p:grpSpPr>
            <a:xfrm>
              <a:off x="1466327" y="2914647"/>
              <a:ext cx="1682179" cy="478656"/>
              <a:chOff x="2736750" y="2880781"/>
              <a:chExt cx="1682179" cy="478656"/>
            </a:xfrm>
          </p:grpSpPr>
          <p:cxnSp>
            <p:nvCxnSpPr>
              <p:cNvPr id="113" name="Straight Connector 112"/>
              <p:cNvCxnSpPr/>
              <p:nvPr/>
            </p:nvCxnSpPr>
            <p:spPr>
              <a:xfrm rot="10800000" flipV="1">
                <a:off x="2736750" y="2880781"/>
                <a:ext cx="1682179" cy="43631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/>
              <p:nvPr/>
            </p:nvCxnSpPr>
            <p:spPr>
              <a:xfrm rot="16200000" flipH="1">
                <a:off x="3339530" y="3243020"/>
                <a:ext cx="228600" cy="423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>
              <a:xfrm rot="16200000" flipH="1">
                <a:off x="4131743" y="3039821"/>
                <a:ext cx="228600" cy="423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2" name="Straight Arrow Connector 111"/>
            <p:cNvCxnSpPr/>
            <p:nvPr/>
          </p:nvCxnSpPr>
          <p:spPr>
            <a:xfrm rot="16200000" flipH="1">
              <a:off x="2487088" y="3166818"/>
              <a:ext cx="228600" cy="423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9" name="Straight Connector 118"/>
          <p:cNvCxnSpPr/>
          <p:nvPr/>
        </p:nvCxnSpPr>
        <p:spPr>
          <a:xfrm rot="16200000" flipH="1">
            <a:off x="3159774" y="4825335"/>
            <a:ext cx="2173034" cy="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rot="10800000" flipH="1">
            <a:off x="4242860" y="4272500"/>
            <a:ext cx="228600" cy="4233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rot="10800000" flipH="1">
            <a:off x="4242859" y="4858016"/>
            <a:ext cx="228600" cy="4233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rot="10800000" flipH="1">
            <a:off x="4246292" y="5480050"/>
            <a:ext cx="228600" cy="4233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rot="16200000" flipH="1">
            <a:off x="-16203" y="4847119"/>
            <a:ext cx="2173034" cy="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 rot="10800000" flipH="1">
            <a:off x="1066883" y="4294284"/>
            <a:ext cx="228600" cy="4233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rot="10800000" flipH="1">
            <a:off x="1066882" y="4879800"/>
            <a:ext cx="228600" cy="4233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rot="10800000" flipH="1">
            <a:off x="1070315" y="5501834"/>
            <a:ext cx="228600" cy="4233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rot="16200000" flipH="1">
            <a:off x="6359125" y="4825334"/>
            <a:ext cx="2173034" cy="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rot="10800000" flipH="1">
            <a:off x="7442211" y="4272499"/>
            <a:ext cx="228600" cy="4233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 rot="10800000" flipH="1">
            <a:off x="7442210" y="4858015"/>
            <a:ext cx="228600" cy="4233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rot="10800000" flipH="1">
            <a:off x="7445643" y="5480049"/>
            <a:ext cx="228600" cy="4233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530475"/>
          </a:xfrm>
        </p:spPr>
        <p:txBody>
          <a:bodyPr>
            <a:normAutofit fontScale="90000"/>
          </a:bodyPr>
          <a:lstStyle/>
          <a:p>
            <a:r>
              <a:rPr lang="en-US" sz="4889" dirty="0" smtClean="0">
                <a:latin typeface="Garamond"/>
                <a:cs typeface="Garamond"/>
              </a:rPr>
              <a:t>Second Question:</a:t>
            </a:r>
            <a:br>
              <a:rPr lang="en-US" sz="4889" dirty="0" smtClean="0">
                <a:latin typeface="Garamond"/>
                <a:cs typeface="Garamond"/>
              </a:rPr>
            </a:br>
            <a:r>
              <a:rPr lang="en-US" sz="3778" dirty="0" smtClean="0">
                <a:latin typeface="Garamond"/>
                <a:cs typeface="Garamond"/>
              </a:rPr>
              <a:t>If pressure anisotropy grows to ~1/   ,</a:t>
            </a:r>
            <a:br>
              <a:rPr lang="en-US" sz="3778" dirty="0" smtClean="0">
                <a:latin typeface="Garamond"/>
                <a:cs typeface="Garamond"/>
              </a:rPr>
            </a:br>
            <a:r>
              <a:rPr lang="en-US" sz="3778" dirty="0" smtClean="0">
                <a:latin typeface="Garamond"/>
                <a:cs typeface="Garamond"/>
              </a:rPr>
              <a:t>very fast </a:t>
            </a:r>
            <a:r>
              <a:rPr lang="en-US" sz="3778" dirty="0" err="1" smtClean="0">
                <a:latin typeface="Garamond"/>
                <a:cs typeface="Garamond"/>
              </a:rPr>
              <a:t>microscale</a:t>
            </a:r>
            <a:r>
              <a:rPr lang="en-US" sz="3778" dirty="0" smtClean="0">
                <a:latin typeface="Garamond"/>
                <a:cs typeface="Garamond"/>
              </a:rPr>
              <a:t> instabilities are triggered.</a:t>
            </a:r>
            <a:r>
              <a:rPr lang="en-US" sz="4889" dirty="0" smtClean="0">
                <a:latin typeface="Garamond"/>
                <a:cs typeface="Garamond"/>
              </a:rPr>
              <a:t/>
            </a:r>
            <a:br>
              <a:rPr lang="en-US" sz="4889" dirty="0" smtClean="0">
                <a:latin typeface="Garamond"/>
                <a:cs typeface="Garamond"/>
              </a:rPr>
            </a:br>
            <a:r>
              <a:rPr lang="en-US" sz="4889" i="1" dirty="0" smtClean="0">
                <a:latin typeface="Garamond"/>
                <a:cs typeface="Garamond"/>
              </a:rPr>
              <a:t>What does this imply for </a:t>
            </a:r>
            <a:br>
              <a:rPr lang="en-US" sz="4889" i="1" dirty="0" smtClean="0">
                <a:latin typeface="Garamond"/>
                <a:cs typeface="Garamond"/>
              </a:rPr>
            </a:br>
            <a:r>
              <a:rPr lang="en-US" sz="4889" i="1" dirty="0" smtClean="0">
                <a:latin typeface="Garamond"/>
                <a:cs typeface="Garamond"/>
              </a:rPr>
              <a:t>nonlinear stability of ICM?</a:t>
            </a:r>
            <a:endParaRPr lang="en-US" sz="4889" i="1" dirty="0">
              <a:latin typeface="Garamond"/>
              <a:cs typeface="Garamond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314133" y="2624119"/>
          <a:ext cx="328613" cy="476250"/>
        </p:xfrm>
        <a:graphic>
          <a:graphicData uri="http://schemas.openxmlformats.org/presentationml/2006/ole">
            <p:oleObj spid="_x0000_s105474" name="Equation" r:id="rId3" imgW="114300" imgH="1651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4" descr="image-9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6213" y="2810048"/>
            <a:ext cx="11684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5" descr="image-9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7963" y="5283917"/>
            <a:ext cx="1104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6" descr="image-908"/>
          <p:cNvPicPr>
            <a:picLocks noChangeAspect="1" noChangeArrowheads="1"/>
          </p:cNvPicPr>
          <p:nvPr/>
        </p:nvPicPr>
        <p:blipFill>
          <a:blip r:embed="rId4"/>
          <a:srcRect r="32961"/>
          <a:stretch>
            <a:fillRect/>
          </a:stretch>
        </p:blipFill>
        <p:spPr bwMode="auto">
          <a:xfrm>
            <a:off x="5714005" y="4079669"/>
            <a:ext cx="304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7" descr="image-910"/>
          <p:cNvPicPr>
            <a:picLocks noChangeAspect="1" noChangeArrowheads="1"/>
          </p:cNvPicPr>
          <p:nvPr/>
        </p:nvPicPr>
        <p:blipFill>
          <a:blip r:embed="rId5"/>
          <a:srcRect r="40198"/>
          <a:stretch>
            <a:fillRect/>
          </a:stretch>
        </p:blipFill>
        <p:spPr bwMode="auto">
          <a:xfrm>
            <a:off x="6032911" y="1657746"/>
            <a:ext cx="30607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50"/>
          <p:cNvGrpSpPr>
            <a:grpSpLocks/>
          </p:cNvGrpSpPr>
          <p:nvPr/>
        </p:nvGrpSpPr>
        <p:grpSpPr bwMode="auto">
          <a:xfrm>
            <a:off x="1003442" y="2483246"/>
            <a:ext cx="2667000" cy="990600"/>
            <a:chOff x="3552" y="2544"/>
            <a:chExt cx="1680" cy="720"/>
          </a:xfrm>
        </p:grpSpPr>
        <p:grpSp>
          <p:nvGrpSpPr>
            <p:cNvPr id="9" name="Group 51"/>
            <p:cNvGrpSpPr>
              <a:grpSpLocks/>
            </p:cNvGrpSpPr>
            <p:nvPr/>
          </p:nvGrpSpPr>
          <p:grpSpPr bwMode="auto">
            <a:xfrm>
              <a:off x="3552" y="2544"/>
              <a:ext cx="1680" cy="472"/>
              <a:chOff x="3600" y="2584"/>
              <a:chExt cx="1680" cy="472"/>
            </a:xfrm>
          </p:grpSpPr>
          <p:sp>
            <p:nvSpPr>
              <p:cNvPr id="13" name="Freeform 52"/>
              <p:cNvSpPr>
                <a:spLocks/>
              </p:cNvSpPr>
              <p:nvPr/>
            </p:nvSpPr>
            <p:spPr bwMode="auto">
              <a:xfrm>
                <a:off x="3600" y="2584"/>
                <a:ext cx="1680" cy="472"/>
              </a:xfrm>
              <a:custGeom>
                <a:avLst/>
                <a:gdLst>
                  <a:gd name="T0" fmla="*/ 0 w 1680"/>
                  <a:gd name="T1" fmla="*/ 248 h 472"/>
                  <a:gd name="T2" fmla="*/ 144 w 1680"/>
                  <a:gd name="T3" fmla="*/ 104 h 472"/>
                  <a:gd name="T4" fmla="*/ 336 w 1680"/>
                  <a:gd name="T5" fmla="*/ 8 h 472"/>
                  <a:gd name="T6" fmla="*/ 624 w 1680"/>
                  <a:gd name="T7" fmla="*/ 56 h 472"/>
                  <a:gd name="T8" fmla="*/ 816 w 1680"/>
                  <a:gd name="T9" fmla="*/ 248 h 472"/>
                  <a:gd name="T10" fmla="*/ 1056 w 1680"/>
                  <a:gd name="T11" fmla="*/ 440 h 472"/>
                  <a:gd name="T12" fmla="*/ 1392 w 1680"/>
                  <a:gd name="T13" fmla="*/ 440 h 472"/>
                  <a:gd name="T14" fmla="*/ 1680 w 1680"/>
                  <a:gd name="T15" fmla="*/ 248 h 47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80"/>
                  <a:gd name="T25" fmla="*/ 0 h 472"/>
                  <a:gd name="T26" fmla="*/ 1680 w 1680"/>
                  <a:gd name="T27" fmla="*/ 472 h 47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80" h="472">
                    <a:moveTo>
                      <a:pt x="0" y="248"/>
                    </a:moveTo>
                    <a:cubicBezTo>
                      <a:pt x="44" y="196"/>
                      <a:pt x="88" y="144"/>
                      <a:pt x="144" y="104"/>
                    </a:cubicBezTo>
                    <a:cubicBezTo>
                      <a:pt x="200" y="64"/>
                      <a:pt x="256" y="16"/>
                      <a:pt x="336" y="8"/>
                    </a:cubicBezTo>
                    <a:cubicBezTo>
                      <a:pt x="416" y="0"/>
                      <a:pt x="544" y="16"/>
                      <a:pt x="624" y="56"/>
                    </a:cubicBezTo>
                    <a:cubicBezTo>
                      <a:pt x="704" y="96"/>
                      <a:pt x="744" y="184"/>
                      <a:pt x="816" y="248"/>
                    </a:cubicBezTo>
                    <a:cubicBezTo>
                      <a:pt x="888" y="312"/>
                      <a:pt x="960" y="408"/>
                      <a:pt x="1056" y="440"/>
                    </a:cubicBezTo>
                    <a:cubicBezTo>
                      <a:pt x="1152" y="472"/>
                      <a:pt x="1288" y="472"/>
                      <a:pt x="1392" y="440"/>
                    </a:cubicBezTo>
                    <a:cubicBezTo>
                      <a:pt x="1496" y="408"/>
                      <a:pt x="1588" y="328"/>
                      <a:pt x="1680" y="248"/>
                    </a:cubicBezTo>
                  </a:path>
                </a:pathLst>
              </a:custGeom>
              <a:noFill/>
              <a:ln w="38100">
                <a:solidFill>
                  <a:srgbClr val="0B0A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Line 53"/>
              <p:cNvSpPr>
                <a:spLocks noChangeShapeType="1"/>
              </p:cNvSpPr>
              <p:nvPr/>
            </p:nvSpPr>
            <p:spPr bwMode="auto">
              <a:xfrm>
                <a:off x="4416" y="2832"/>
                <a:ext cx="48" cy="48"/>
              </a:xfrm>
              <a:prstGeom prst="line">
                <a:avLst/>
              </a:prstGeom>
              <a:noFill/>
              <a:ln w="28575">
                <a:solidFill>
                  <a:srgbClr val="0B0AFF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54"/>
            <p:cNvGrpSpPr>
              <a:grpSpLocks/>
            </p:cNvGrpSpPr>
            <p:nvPr/>
          </p:nvGrpSpPr>
          <p:grpSpPr bwMode="auto">
            <a:xfrm>
              <a:off x="3552" y="2792"/>
              <a:ext cx="1680" cy="472"/>
              <a:chOff x="3600" y="2584"/>
              <a:chExt cx="1680" cy="472"/>
            </a:xfrm>
          </p:grpSpPr>
          <p:sp>
            <p:nvSpPr>
              <p:cNvPr id="11" name="Freeform 55"/>
              <p:cNvSpPr>
                <a:spLocks/>
              </p:cNvSpPr>
              <p:nvPr/>
            </p:nvSpPr>
            <p:spPr bwMode="auto">
              <a:xfrm>
                <a:off x="3600" y="2584"/>
                <a:ext cx="1680" cy="472"/>
              </a:xfrm>
              <a:custGeom>
                <a:avLst/>
                <a:gdLst>
                  <a:gd name="T0" fmla="*/ 0 w 1680"/>
                  <a:gd name="T1" fmla="*/ 248 h 472"/>
                  <a:gd name="T2" fmla="*/ 144 w 1680"/>
                  <a:gd name="T3" fmla="*/ 104 h 472"/>
                  <a:gd name="T4" fmla="*/ 336 w 1680"/>
                  <a:gd name="T5" fmla="*/ 8 h 472"/>
                  <a:gd name="T6" fmla="*/ 624 w 1680"/>
                  <a:gd name="T7" fmla="*/ 56 h 472"/>
                  <a:gd name="T8" fmla="*/ 816 w 1680"/>
                  <a:gd name="T9" fmla="*/ 248 h 472"/>
                  <a:gd name="T10" fmla="*/ 1056 w 1680"/>
                  <a:gd name="T11" fmla="*/ 440 h 472"/>
                  <a:gd name="T12" fmla="*/ 1392 w 1680"/>
                  <a:gd name="T13" fmla="*/ 440 h 472"/>
                  <a:gd name="T14" fmla="*/ 1680 w 1680"/>
                  <a:gd name="T15" fmla="*/ 248 h 47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80"/>
                  <a:gd name="T25" fmla="*/ 0 h 472"/>
                  <a:gd name="T26" fmla="*/ 1680 w 1680"/>
                  <a:gd name="T27" fmla="*/ 472 h 47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80" h="472">
                    <a:moveTo>
                      <a:pt x="0" y="248"/>
                    </a:moveTo>
                    <a:cubicBezTo>
                      <a:pt x="44" y="196"/>
                      <a:pt x="88" y="144"/>
                      <a:pt x="144" y="104"/>
                    </a:cubicBezTo>
                    <a:cubicBezTo>
                      <a:pt x="200" y="64"/>
                      <a:pt x="256" y="16"/>
                      <a:pt x="336" y="8"/>
                    </a:cubicBezTo>
                    <a:cubicBezTo>
                      <a:pt x="416" y="0"/>
                      <a:pt x="544" y="16"/>
                      <a:pt x="624" y="56"/>
                    </a:cubicBezTo>
                    <a:cubicBezTo>
                      <a:pt x="704" y="96"/>
                      <a:pt x="744" y="184"/>
                      <a:pt x="816" y="248"/>
                    </a:cubicBezTo>
                    <a:cubicBezTo>
                      <a:pt x="888" y="312"/>
                      <a:pt x="960" y="408"/>
                      <a:pt x="1056" y="440"/>
                    </a:cubicBezTo>
                    <a:cubicBezTo>
                      <a:pt x="1152" y="472"/>
                      <a:pt x="1288" y="472"/>
                      <a:pt x="1392" y="440"/>
                    </a:cubicBezTo>
                    <a:cubicBezTo>
                      <a:pt x="1496" y="408"/>
                      <a:pt x="1588" y="328"/>
                      <a:pt x="1680" y="248"/>
                    </a:cubicBezTo>
                  </a:path>
                </a:pathLst>
              </a:custGeom>
              <a:noFill/>
              <a:ln w="38100">
                <a:solidFill>
                  <a:srgbClr val="0B0A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Line 56"/>
              <p:cNvSpPr>
                <a:spLocks noChangeShapeType="1"/>
              </p:cNvSpPr>
              <p:nvPr/>
            </p:nvSpPr>
            <p:spPr bwMode="auto">
              <a:xfrm>
                <a:off x="4416" y="2832"/>
                <a:ext cx="48" cy="48"/>
              </a:xfrm>
              <a:prstGeom prst="line">
                <a:avLst/>
              </a:prstGeom>
              <a:noFill/>
              <a:ln w="28575">
                <a:solidFill>
                  <a:srgbClr val="0B0AFF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5" name="Group 57"/>
          <p:cNvGrpSpPr>
            <a:grpSpLocks noChangeAspect="1"/>
          </p:cNvGrpSpPr>
          <p:nvPr/>
        </p:nvGrpSpPr>
        <p:grpSpPr bwMode="auto">
          <a:xfrm>
            <a:off x="1003442" y="5068805"/>
            <a:ext cx="2667000" cy="804863"/>
            <a:chOff x="3552" y="3296"/>
            <a:chExt cx="1776" cy="536"/>
          </a:xfrm>
        </p:grpSpPr>
        <p:grpSp>
          <p:nvGrpSpPr>
            <p:cNvPr id="16" name="Group 58"/>
            <p:cNvGrpSpPr>
              <a:grpSpLocks/>
            </p:cNvGrpSpPr>
            <p:nvPr/>
          </p:nvGrpSpPr>
          <p:grpSpPr bwMode="auto">
            <a:xfrm>
              <a:off x="3552" y="3296"/>
              <a:ext cx="1776" cy="232"/>
              <a:chOff x="3552" y="3296"/>
              <a:chExt cx="1776" cy="232"/>
            </a:xfrm>
          </p:grpSpPr>
          <p:sp>
            <p:nvSpPr>
              <p:cNvPr id="20" name="Freeform 59"/>
              <p:cNvSpPr>
                <a:spLocks/>
              </p:cNvSpPr>
              <p:nvPr/>
            </p:nvSpPr>
            <p:spPr bwMode="auto">
              <a:xfrm>
                <a:off x="3552" y="3296"/>
                <a:ext cx="1776" cy="232"/>
              </a:xfrm>
              <a:custGeom>
                <a:avLst/>
                <a:gdLst>
                  <a:gd name="T0" fmla="*/ 0 w 1776"/>
                  <a:gd name="T1" fmla="*/ 64 h 232"/>
                  <a:gd name="T2" fmla="*/ 240 w 1776"/>
                  <a:gd name="T3" fmla="*/ 208 h 232"/>
                  <a:gd name="T4" fmla="*/ 480 w 1776"/>
                  <a:gd name="T5" fmla="*/ 208 h 232"/>
                  <a:gd name="T6" fmla="*/ 672 w 1776"/>
                  <a:gd name="T7" fmla="*/ 112 h 232"/>
                  <a:gd name="T8" fmla="*/ 864 w 1776"/>
                  <a:gd name="T9" fmla="*/ 16 h 232"/>
                  <a:gd name="T10" fmla="*/ 1056 w 1776"/>
                  <a:gd name="T11" fmla="*/ 16 h 232"/>
                  <a:gd name="T12" fmla="*/ 1248 w 1776"/>
                  <a:gd name="T13" fmla="*/ 112 h 232"/>
                  <a:gd name="T14" fmla="*/ 1344 w 1776"/>
                  <a:gd name="T15" fmla="*/ 160 h 232"/>
                  <a:gd name="T16" fmla="*/ 1536 w 1776"/>
                  <a:gd name="T17" fmla="*/ 208 h 232"/>
                  <a:gd name="T18" fmla="*/ 1776 w 1776"/>
                  <a:gd name="T19" fmla="*/ 112 h 2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76"/>
                  <a:gd name="T31" fmla="*/ 0 h 232"/>
                  <a:gd name="T32" fmla="*/ 1776 w 1776"/>
                  <a:gd name="T33" fmla="*/ 232 h 2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76" h="232">
                    <a:moveTo>
                      <a:pt x="0" y="64"/>
                    </a:moveTo>
                    <a:cubicBezTo>
                      <a:pt x="80" y="124"/>
                      <a:pt x="160" y="184"/>
                      <a:pt x="240" y="208"/>
                    </a:cubicBezTo>
                    <a:cubicBezTo>
                      <a:pt x="320" y="232"/>
                      <a:pt x="408" y="224"/>
                      <a:pt x="480" y="208"/>
                    </a:cubicBezTo>
                    <a:cubicBezTo>
                      <a:pt x="552" y="192"/>
                      <a:pt x="608" y="144"/>
                      <a:pt x="672" y="112"/>
                    </a:cubicBezTo>
                    <a:cubicBezTo>
                      <a:pt x="736" y="80"/>
                      <a:pt x="800" y="32"/>
                      <a:pt x="864" y="16"/>
                    </a:cubicBezTo>
                    <a:cubicBezTo>
                      <a:pt x="928" y="0"/>
                      <a:pt x="992" y="0"/>
                      <a:pt x="1056" y="16"/>
                    </a:cubicBezTo>
                    <a:cubicBezTo>
                      <a:pt x="1120" y="32"/>
                      <a:pt x="1200" y="88"/>
                      <a:pt x="1248" y="112"/>
                    </a:cubicBezTo>
                    <a:cubicBezTo>
                      <a:pt x="1296" y="136"/>
                      <a:pt x="1296" y="144"/>
                      <a:pt x="1344" y="160"/>
                    </a:cubicBezTo>
                    <a:cubicBezTo>
                      <a:pt x="1392" y="176"/>
                      <a:pt x="1464" y="216"/>
                      <a:pt x="1536" y="208"/>
                    </a:cubicBezTo>
                    <a:cubicBezTo>
                      <a:pt x="1608" y="200"/>
                      <a:pt x="1692" y="156"/>
                      <a:pt x="1776" y="112"/>
                    </a:cubicBezTo>
                  </a:path>
                </a:pathLst>
              </a:custGeom>
              <a:noFill/>
              <a:ln w="38100">
                <a:solidFill>
                  <a:srgbClr val="0B0A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Line 60"/>
              <p:cNvSpPr>
                <a:spLocks noChangeShapeType="1"/>
              </p:cNvSpPr>
              <p:nvPr/>
            </p:nvSpPr>
            <p:spPr bwMode="auto">
              <a:xfrm>
                <a:off x="4464" y="3312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B0AFF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roup 61"/>
            <p:cNvGrpSpPr>
              <a:grpSpLocks/>
            </p:cNvGrpSpPr>
            <p:nvPr/>
          </p:nvGrpSpPr>
          <p:grpSpPr bwMode="auto">
            <a:xfrm flipV="1">
              <a:off x="3552" y="3600"/>
              <a:ext cx="1776" cy="232"/>
              <a:chOff x="3552" y="3296"/>
              <a:chExt cx="1776" cy="232"/>
            </a:xfrm>
          </p:grpSpPr>
          <p:sp>
            <p:nvSpPr>
              <p:cNvPr id="18" name="Freeform 62"/>
              <p:cNvSpPr>
                <a:spLocks/>
              </p:cNvSpPr>
              <p:nvPr/>
            </p:nvSpPr>
            <p:spPr bwMode="auto">
              <a:xfrm>
                <a:off x="3552" y="3296"/>
                <a:ext cx="1776" cy="232"/>
              </a:xfrm>
              <a:custGeom>
                <a:avLst/>
                <a:gdLst>
                  <a:gd name="T0" fmla="*/ 0 w 1776"/>
                  <a:gd name="T1" fmla="*/ 64 h 232"/>
                  <a:gd name="T2" fmla="*/ 240 w 1776"/>
                  <a:gd name="T3" fmla="*/ 208 h 232"/>
                  <a:gd name="T4" fmla="*/ 480 w 1776"/>
                  <a:gd name="T5" fmla="*/ 208 h 232"/>
                  <a:gd name="T6" fmla="*/ 672 w 1776"/>
                  <a:gd name="T7" fmla="*/ 112 h 232"/>
                  <a:gd name="T8" fmla="*/ 864 w 1776"/>
                  <a:gd name="T9" fmla="*/ 16 h 232"/>
                  <a:gd name="T10" fmla="*/ 1056 w 1776"/>
                  <a:gd name="T11" fmla="*/ 16 h 232"/>
                  <a:gd name="T12" fmla="*/ 1248 w 1776"/>
                  <a:gd name="T13" fmla="*/ 112 h 232"/>
                  <a:gd name="T14" fmla="*/ 1344 w 1776"/>
                  <a:gd name="T15" fmla="*/ 160 h 232"/>
                  <a:gd name="T16" fmla="*/ 1536 w 1776"/>
                  <a:gd name="T17" fmla="*/ 208 h 232"/>
                  <a:gd name="T18" fmla="*/ 1776 w 1776"/>
                  <a:gd name="T19" fmla="*/ 112 h 2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76"/>
                  <a:gd name="T31" fmla="*/ 0 h 232"/>
                  <a:gd name="T32" fmla="*/ 1776 w 1776"/>
                  <a:gd name="T33" fmla="*/ 232 h 2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76" h="232">
                    <a:moveTo>
                      <a:pt x="0" y="64"/>
                    </a:moveTo>
                    <a:cubicBezTo>
                      <a:pt x="80" y="124"/>
                      <a:pt x="160" y="184"/>
                      <a:pt x="240" y="208"/>
                    </a:cubicBezTo>
                    <a:cubicBezTo>
                      <a:pt x="320" y="232"/>
                      <a:pt x="408" y="224"/>
                      <a:pt x="480" y="208"/>
                    </a:cubicBezTo>
                    <a:cubicBezTo>
                      <a:pt x="552" y="192"/>
                      <a:pt x="608" y="144"/>
                      <a:pt x="672" y="112"/>
                    </a:cubicBezTo>
                    <a:cubicBezTo>
                      <a:pt x="736" y="80"/>
                      <a:pt x="800" y="32"/>
                      <a:pt x="864" y="16"/>
                    </a:cubicBezTo>
                    <a:cubicBezTo>
                      <a:pt x="928" y="0"/>
                      <a:pt x="992" y="0"/>
                      <a:pt x="1056" y="16"/>
                    </a:cubicBezTo>
                    <a:cubicBezTo>
                      <a:pt x="1120" y="32"/>
                      <a:pt x="1200" y="88"/>
                      <a:pt x="1248" y="112"/>
                    </a:cubicBezTo>
                    <a:cubicBezTo>
                      <a:pt x="1296" y="136"/>
                      <a:pt x="1296" y="144"/>
                      <a:pt x="1344" y="160"/>
                    </a:cubicBezTo>
                    <a:cubicBezTo>
                      <a:pt x="1392" y="176"/>
                      <a:pt x="1464" y="216"/>
                      <a:pt x="1536" y="208"/>
                    </a:cubicBezTo>
                    <a:cubicBezTo>
                      <a:pt x="1608" y="200"/>
                      <a:pt x="1692" y="156"/>
                      <a:pt x="1776" y="112"/>
                    </a:cubicBezTo>
                  </a:path>
                </a:pathLst>
              </a:custGeom>
              <a:noFill/>
              <a:ln w="38100">
                <a:solidFill>
                  <a:srgbClr val="0B0A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Line 63"/>
              <p:cNvSpPr>
                <a:spLocks noChangeShapeType="1"/>
              </p:cNvSpPr>
              <p:nvPr/>
            </p:nvSpPr>
            <p:spPr bwMode="auto">
              <a:xfrm>
                <a:off x="4464" y="3312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B0AFF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2" name="Text Box 65"/>
          <p:cNvSpPr txBox="1">
            <a:spLocks noChangeArrowheads="1"/>
          </p:cNvSpPr>
          <p:nvPr/>
        </p:nvSpPr>
        <p:spPr bwMode="auto">
          <a:xfrm>
            <a:off x="127999" y="1803888"/>
            <a:ext cx="37547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Garamond"/>
                <a:cs typeface="Garamond"/>
              </a:rPr>
              <a:t>Magnetic field </a:t>
            </a:r>
            <a:r>
              <a:rPr lang="en-US" sz="2400" dirty="0">
                <a:solidFill>
                  <a:srgbClr val="FF0000"/>
                </a:solidFill>
                <a:latin typeface="Garamond"/>
                <a:cs typeface="Garamond"/>
              </a:rPr>
              <a:t>decreases</a:t>
            </a:r>
            <a:r>
              <a:rPr lang="en-US" sz="2400" dirty="0">
                <a:latin typeface="Garamond"/>
                <a:cs typeface="Garamond"/>
              </a:rPr>
              <a:t>:</a:t>
            </a:r>
            <a:r>
              <a:rPr lang="en-US" sz="2400" dirty="0" smtClean="0">
                <a:latin typeface="Garamond"/>
                <a:cs typeface="Garamond"/>
              </a:rPr>
              <a:t> </a:t>
            </a:r>
            <a:r>
              <a:rPr lang="en-US" sz="2400" dirty="0" err="1" smtClean="0">
                <a:latin typeface="Garamond"/>
                <a:cs typeface="Garamond"/>
                <a:sym typeface="Symbol" charset="2"/>
              </a:rPr>
              <a:t></a:t>
            </a:r>
            <a:r>
              <a:rPr lang="en-US" sz="2400" dirty="0" smtClean="0">
                <a:latin typeface="Garamond"/>
                <a:cs typeface="Garamond"/>
                <a:sym typeface="Symbol" charset="2"/>
              </a:rPr>
              <a:t>&lt;0</a:t>
            </a:r>
            <a:endParaRPr lang="en-US" sz="2400" dirty="0">
              <a:latin typeface="Garamond"/>
              <a:cs typeface="Garamond"/>
            </a:endParaRPr>
          </a:p>
        </p:txBody>
      </p:sp>
      <p:sp>
        <p:nvSpPr>
          <p:cNvPr id="23" name="Text Box 66"/>
          <p:cNvSpPr txBox="1">
            <a:spLocks noChangeArrowheads="1"/>
          </p:cNvSpPr>
          <p:nvPr/>
        </p:nvSpPr>
        <p:spPr bwMode="auto">
          <a:xfrm>
            <a:off x="4254642" y="1832986"/>
            <a:ext cx="17522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Garamond"/>
                <a:cs typeface="Garamond"/>
              </a:rPr>
              <a:t>FIREHOSE:</a:t>
            </a:r>
          </a:p>
        </p:txBody>
      </p:sp>
      <p:sp>
        <p:nvSpPr>
          <p:cNvPr id="24" name="Text Box 67"/>
          <p:cNvSpPr txBox="1">
            <a:spLocks noChangeArrowheads="1"/>
          </p:cNvSpPr>
          <p:nvPr/>
        </p:nvSpPr>
        <p:spPr bwMode="auto">
          <a:xfrm>
            <a:off x="4254642" y="4253947"/>
            <a:ext cx="1427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Garamond"/>
                <a:cs typeface="Garamond"/>
              </a:rPr>
              <a:t>MIRROR:</a:t>
            </a:r>
          </a:p>
        </p:txBody>
      </p:sp>
      <p:sp>
        <p:nvSpPr>
          <p:cNvPr id="25" name="Text Box 68"/>
          <p:cNvSpPr txBox="1">
            <a:spLocks noChangeArrowheads="1"/>
          </p:cNvSpPr>
          <p:nvPr/>
        </p:nvSpPr>
        <p:spPr bwMode="auto">
          <a:xfrm>
            <a:off x="127999" y="4253947"/>
            <a:ext cx="37002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Garamond"/>
                <a:cs typeface="Garamond"/>
              </a:rPr>
              <a:t>Magnetic field </a:t>
            </a:r>
            <a:r>
              <a:rPr lang="en-US" sz="2400" dirty="0">
                <a:solidFill>
                  <a:srgbClr val="FF0000"/>
                </a:solidFill>
                <a:latin typeface="Garamond"/>
                <a:cs typeface="Garamond"/>
              </a:rPr>
              <a:t>increases</a:t>
            </a:r>
            <a:r>
              <a:rPr lang="en-US" sz="2400" dirty="0">
                <a:latin typeface="Garamond"/>
                <a:cs typeface="Garamond"/>
              </a:rPr>
              <a:t>: </a:t>
            </a:r>
            <a:r>
              <a:rPr lang="en-US" sz="2400" dirty="0" err="1">
                <a:latin typeface="Garamond"/>
                <a:cs typeface="Garamond"/>
                <a:sym typeface="Symbol" charset="2"/>
              </a:rPr>
              <a:t></a:t>
            </a:r>
            <a:r>
              <a:rPr lang="en-US" sz="2400" dirty="0">
                <a:latin typeface="Garamond"/>
                <a:cs typeface="Garamond"/>
                <a:sym typeface="Symbol" charset="2"/>
              </a:rPr>
              <a:t>&gt;0</a:t>
            </a:r>
            <a:endParaRPr lang="en-US" sz="2400" dirty="0">
              <a:latin typeface="Garamond"/>
              <a:cs typeface="Garamond"/>
            </a:endParaRPr>
          </a:p>
        </p:txBody>
      </p:sp>
      <p:sp>
        <p:nvSpPr>
          <p:cNvPr id="26" name="Text Box 69"/>
          <p:cNvSpPr txBox="1">
            <a:spLocks noChangeArrowheads="1"/>
          </p:cNvSpPr>
          <p:nvPr/>
        </p:nvSpPr>
        <p:spPr bwMode="auto">
          <a:xfrm>
            <a:off x="5492521" y="2700513"/>
            <a:ext cx="31068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err="1" smtClean="0">
                <a:latin typeface="Garamond"/>
                <a:cs typeface="Garamond"/>
              </a:rPr>
              <a:t>destabilised</a:t>
            </a:r>
            <a:r>
              <a:rPr lang="en-US" sz="2400" dirty="0" smtClean="0">
                <a:latin typeface="Garamond"/>
                <a:cs typeface="Garamond"/>
              </a:rPr>
              <a:t> </a:t>
            </a:r>
            <a:r>
              <a:rPr lang="en-US" sz="2400" dirty="0" err="1" smtClean="0">
                <a:latin typeface="Garamond"/>
                <a:cs typeface="Garamond"/>
              </a:rPr>
              <a:t>Alfvén</a:t>
            </a:r>
            <a:r>
              <a:rPr lang="en-US" sz="2400" dirty="0" smtClean="0">
                <a:latin typeface="Garamond"/>
                <a:cs typeface="Garamond"/>
              </a:rPr>
              <a:t> wave</a:t>
            </a:r>
            <a:endParaRPr lang="en-US" sz="2400" dirty="0">
              <a:latin typeface="Garamond"/>
              <a:cs typeface="Garamond"/>
            </a:endParaRPr>
          </a:p>
        </p:txBody>
      </p:sp>
      <p:sp>
        <p:nvSpPr>
          <p:cNvPr id="27" name="Text Box 70"/>
          <p:cNvSpPr txBox="1">
            <a:spLocks noChangeArrowheads="1"/>
          </p:cNvSpPr>
          <p:nvPr/>
        </p:nvSpPr>
        <p:spPr bwMode="auto">
          <a:xfrm>
            <a:off x="5407736" y="5163764"/>
            <a:ext cx="33009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latin typeface="Garamond"/>
                <a:cs typeface="Garamond"/>
              </a:rPr>
              <a:t>kinetic resonant instability</a:t>
            </a:r>
            <a:endParaRPr lang="en-US" sz="2400" dirty="0">
              <a:latin typeface="Garamond"/>
              <a:cs typeface="Garamond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2372804" y="304905"/>
            <a:ext cx="4400175" cy="981524"/>
            <a:chOff x="3291295" y="368937"/>
            <a:chExt cx="4400175" cy="98152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1295" y="436061"/>
              <a:ext cx="2555377" cy="914400"/>
            </a:xfrm>
            <a:prstGeom prst="rect">
              <a:avLst/>
            </a:prstGeom>
          </p:spPr>
        </p:pic>
        <p:pic>
          <p:nvPicPr>
            <p:cNvPr id="54" name="Picture 19" descr="image-922"/>
            <p:cNvPicPr>
              <a:picLocks noChangeAspect="1" noChangeArrowheads="1"/>
            </p:cNvPicPr>
            <p:nvPr/>
          </p:nvPicPr>
          <p:blipFill>
            <a:blip r:embed="rId7"/>
            <a:srcRect l="4912" r="69995"/>
            <a:stretch>
              <a:fillRect/>
            </a:stretch>
          </p:blipFill>
          <p:spPr bwMode="auto">
            <a:xfrm>
              <a:off x="5846672" y="368937"/>
              <a:ext cx="1844798" cy="928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87305"/>
            <a:ext cx="5240291" cy="539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9396" y="5570248"/>
            <a:ext cx="32848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Garamond"/>
                <a:cs typeface="Garamond"/>
              </a:rPr>
              <a:t>Sanderson, Ponman &amp; O’Sullivan (2006)</a:t>
            </a:r>
            <a:endParaRPr lang="en-US" sz="1500" dirty="0">
              <a:latin typeface="Garamond"/>
              <a:cs typeface="Garamond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053177" y="1708107"/>
          <a:ext cx="3948484" cy="1383383"/>
        </p:xfrm>
        <a:graphic>
          <a:graphicData uri="http://schemas.openxmlformats.org/presentationml/2006/ole">
            <p:oleObj spid="_x0000_s101378" name="Equation" r:id="rId4" imgW="2463800" imgH="86360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486400" y="3386639"/>
            <a:ext cx="350520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Garamond"/>
                <a:cs typeface="Garamond"/>
              </a:rPr>
              <a:t>short cooling time</a:t>
            </a:r>
            <a:endParaRPr lang="en-US" sz="3000" dirty="0" smtClean="0">
              <a:latin typeface="Garamond"/>
              <a:cs typeface="Garamond"/>
            </a:endParaRPr>
          </a:p>
          <a:p>
            <a:pPr algn="ctr"/>
            <a:endParaRPr lang="en-US" sz="3000" dirty="0" smtClean="0">
              <a:latin typeface="Garamond"/>
              <a:cs typeface="Garamond"/>
            </a:endParaRPr>
          </a:p>
          <a:p>
            <a:pPr algn="ctr"/>
            <a:r>
              <a:rPr lang="en-US" sz="2200" dirty="0" smtClean="0">
                <a:latin typeface="Garamond"/>
                <a:cs typeface="Garamond"/>
              </a:rPr>
              <a:t>rapid cooling &amp;</a:t>
            </a:r>
          </a:p>
          <a:p>
            <a:pPr algn="ctr"/>
            <a:r>
              <a:rPr lang="en-US" sz="2200" dirty="0" smtClean="0">
                <a:latin typeface="Garamond"/>
                <a:cs typeface="Garamond"/>
              </a:rPr>
              <a:t>loss of pressure support</a:t>
            </a:r>
          </a:p>
          <a:p>
            <a:pPr algn="ctr"/>
            <a:r>
              <a:rPr lang="en-US" sz="3000" dirty="0" smtClean="0">
                <a:latin typeface="Garamond"/>
                <a:cs typeface="Garamond"/>
              </a:rPr>
              <a:t> </a:t>
            </a:r>
          </a:p>
          <a:p>
            <a:pPr algn="ctr"/>
            <a:r>
              <a:rPr lang="en-US" sz="2200" dirty="0" smtClean="0">
                <a:latin typeface="Garamond"/>
                <a:cs typeface="Garamond"/>
              </a:rPr>
              <a:t>cooling flow of </a:t>
            </a:r>
            <a:br>
              <a:rPr lang="en-US" sz="2200" dirty="0" smtClean="0">
                <a:latin typeface="Garamond"/>
                <a:cs typeface="Garamond"/>
              </a:rPr>
            </a:br>
            <a:r>
              <a:rPr lang="en-US" sz="2200" dirty="0" smtClean="0">
                <a:latin typeface="Garamond"/>
                <a:cs typeface="Garamond"/>
              </a:rPr>
              <a:t>~100–500 </a:t>
            </a:r>
            <a:r>
              <a:rPr lang="en-US" sz="2200" dirty="0" err="1" smtClean="0">
                <a:latin typeface="Garamond"/>
                <a:cs typeface="Garamond"/>
              </a:rPr>
              <a:t>M</a:t>
            </a:r>
            <a:r>
              <a:rPr lang="en-US" sz="2200" baseline="-25000" dirty="0" err="1" smtClean="0">
                <a:latin typeface="Garamond"/>
                <a:cs typeface="Garamond"/>
              </a:rPr>
              <a:t>sun</a:t>
            </a:r>
            <a:r>
              <a:rPr lang="en-US" sz="2200" dirty="0" smtClean="0">
                <a:latin typeface="Garamond"/>
                <a:cs typeface="Garamond"/>
              </a:rPr>
              <a:t> yr</a:t>
            </a:r>
            <a:r>
              <a:rPr lang="en-US" sz="2200" baseline="30000" dirty="0" smtClean="0">
                <a:latin typeface="Garamond"/>
                <a:cs typeface="Garamond"/>
                <a:sym typeface="Wingdings"/>
              </a:rPr>
              <a:t>–1</a:t>
            </a:r>
            <a:endParaRPr lang="en-US" sz="2200" baseline="30000" dirty="0">
              <a:latin typeface="Garamond"/>
              <a:cs typeface="Garamond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7009606" y="4181460"/>
            <a:ext cx="4572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7009606" y="5287156"/>
            <a:ext cx="4572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05133" y="250821"/>
            <a:ext cx="29305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aramond"/>
                <a:cs typeface="Garamond"/>
              </a:rPr>
              <a:t>Cooling Time</a:t>
            </a:r>
            <a:endParaRPr lang="en-US" sz="4000" dirty="0">
              <a:latin typeface="Garamond"/>
              <a:cs typeface="Garamond"/>
            </a:endParaRPr>
          </a:p>
        </p:txBody>
      </p:sp>
      <p:sp>
        <p:nvSpPr>
          <p:cNvPr id="11" name="Rectangle 10"/>
          <p:cNvSpPr/>
          <p:nvPr/>
        </p:nvSpPr>
        <p:spPr>
          <a:xfrm rot="19138593">
            <a:off x="1982811" y="4448693"/>
            <a:ext cx="2388464" cy="3849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57293" y="4603972"/>
            <a:ext cx="1347067" cy="415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4"/>
          <p:cNvGrpSpPr>
            <a:grpSpLocks/>
          </p:cNvGrpSpPr>
          <p:nvPr/>
        </p:nvGrpSpPr>
        <p:grpSpPr bwMode="auto">
          <a:xfrm>
            <a:off x="1164444" y="1705206"/>
            <a:ext cx="6811938" cy="3698063"/>
            <a:chOff x="2889250" y="609600"/>
            <a:chExt cx="6254750" cy="3429000"/>
          </a:xfrm>
        </p:grpSpPr>
        <p:pic>
          <p:nvPicPr>
            <p:cNvPr id="44" name="Picture 1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9250" y="609600"/>
              <a:ext cx="6254750" cy="2862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2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88809" y="3331128"/>
              <a:ext cx="5118767" cy="707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Rectangle 23"/>
            <p:cNvSpPr>
              <a:spLocks noChangeArrowheads="1"/>
            </p:cNvSpPr>
            <p:nvPr/>
          </p:nvSpPr>
          <p:spPr bwMode="auto">
            <a:xfrm>
              <a:off x="6400800" y="838200"/>
              <a:ext cx="762000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Text Box 24"/>
            <p:cNvSpPr txBox="1">
              <a:spLocks noChangeArrowheads="1"/>
            </p:cNvSpPr>
            <p:nvPr/>
          </p:nvSpPr>
          <p:spPr bwMode="auto">
            <a:xfrm>
              <a:off x="6477000" y="1143000"/>
              <a:ext cx="1172116" cy="370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Garamond"/>
                  <a:cs typeface="Garamond"/>
                </a:rPr>
                <a:t>MIRROR</a:t>
              </a:r>
            </a:p>
          </p:txBody>
        </p:sp>
        <p:sp>
          <p:nvSpPr>
            <p:cNvPr id="49" name="Text Box 25"/>
            <p:cNvSpPr txBox="1">
              <a:spLocks noChangeArrowheads="1"/>
            </p:cNvSpPr>
            <p:nvPr/>
          </p:nvSpPr>
          <p:spPr bwMode="auto">
            <a:xfrm>
              <a:off x="6670558" y="2703986"/>
              <a:ext cx="1462186" cy="370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 smtClean="0">
                  <a:latin typeface="Garamond"/>
                  <a:cs typeface="Garamond"/>
                </a:rPr>
                <a:t>FIREHOSE</a:t>
              </a:r>
              <a:endParaRPr lang="en-US" sz="2000" dirty="0">
                <a:latin typeface="Garamond"/>
                <a:cs typeface="Garamond"/>
              </a:endParaRPr>
            </a:p>
          </p:txBody>
        </p:sp>
        <p:sp>
          <p:nvSpPr>
            <p:cNvPr id="46" name="Text Box 22"/>
            <p:cNvSpPr txBox="1">
              <a:spLocks noChangeArrowheads="1"/>
            </p:cNvSpPr>
            <p:nvPr/>
          </p:nvSpPr>
          <p:spPr bwMode="auto">
            <a:xfrm>
              <a:off x="5782066" y="643674"/>
              <a:ext cx="2359365" cy="370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Garamond"/>
                  <a:cs typeface="Garamond"/>
                </a:rPr>
                <a:t>[Bale </a:t>
              </a:r>
              <a:r>
                <a:rPr lang="en-US" sz="2000" i="1" dirty="0">
                  <a:latin typeface="Garamond"/>
                  <a:cs typeface="Garamond"/>
                </a:rPr>
                <a:t>et al</a:t>
              </a:r>
              <a:r>
                <a:rPr lang="en-US" sz="2000" dirty="0">
                  <a:latin typeface="Garamond"/>
                  <a:cs typeface="Garamond"/>
                </a:rPr>
                <a:t>., </a:t>
              </a:r>
              <a:r>
                <a:rPr lang="en-US" sz="2000" i="1" dirty="0">
                  <a:latin typeface="Garamond"/>
                  <a:cs typeface="Garamond"/>
                </a:rPr>
                <a:t>PRL</a:t>
              </a:r>
              <a:r>
                <a:rPr lang="en-US" sz="2000" dirty="0">
                  <a:latin typeface="Garamond"/>
                  <a:cs typeface="Garamond"/>
                </a:rPr>
                <a:t> 2009]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76683" y="260069"/>
            <a:ext cx="4792741" cy="1200328"/>
            <a:chOff x="1270074" y="693670"/>
            <a:chExt cx="4792741" cy="1200328"/>
          </a:xfrm>
        </p:grpSpPr>
        <p:sp>
          <p:nvSpPr>
            <p:cNvPr id="37" name="TextBox 36"/>
            <p:cNvSpPr txBox="1"/>
            <p:nvPr/>
          </p:nvSpPr>
          <p:spPr>
            <a:xfrm>
              <a:off x="1270074" y="693670"/>
              <a:ext cx="4737144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latin typeface="Garamond"/>
                  <a:cs typeface="Garamond"/>
                </a:rPr>
                <a:t>Instabilities saturate by driving </a:t>
              </a:r>
              <a:r>
                <a:rPr lang="en-US" sz="2400" dirty="0" err="1" smtClean="0">
                  <a:latin typeface="Garamond"/>
                  <a:cs typeface="Garamond"/>
                  <a:sym typeface="Symbol" charset="2"/>
                </a:rPr>
                <a:t></a:t>
              </a:r>
              <a:r>
                <a:rPr lang="en-US" sz="2400" dirty="0" smtClean="0">
                  <a:latin typeface="Garamond"/>
                  <a:cs typeface="Garamond"/>
                  <a:sym typeface="Symbol" charset="2"/>
                </a:rPr>
                <a:t> ~ 1/ </a:t>
              </a:r>
              <a:r>
                <a:rPr lang="en-US" sz="2400" dirty="0" smtClean="0">
                  <a:latin typeface="Garamond"/>
                  <a:cs typeface="Garamond"/>
                </a:rPr>
                <a:t> </a:t>
              </a:r>
            </a:p>
            <a:p>
              <a:pPr algn="ctr"/>
              <a:endParaRPr lang="en-US" sz="2400" dirty="0" smtClean="0">
                <a:latin typeface="Garamond"/>
                <a:cs typeface="Garamond"/>
              </a:endParaRPr>
            </a:p>
            <a:p>
              <a:pPr algn="ctr"/>
              <a:r>
                <a:rPr lang="en-US" sz="2400" dirty="0" smtClean="0">
                  <a:latin typeface="Garamond"/>
                  <a:cs typeface="Garamond"/>
                </a:rPr>
                <a:t>strong evidence in solar wind:</a:t>
              </a:r>
              <a:endParaRPr lang="en-US" sz="2400" dirty="0">
                <a:latin typeface="Garamond"/>
                <a:cs typeface="Garamond"/>
              </a:endParaRPr>
            </a:p>
          </p:txBody>
        </p:sp>
        <p:graphicFrame>
          <p:nvGraphicFramePr>
            <p:cNvPr id="166914" name="Object 2"/>
            <p:cNvGraphicFramePr>
              <a:graphicFrameLocks noChangeAspect="1"/>
            </p:cNvGraphicFramePr>
            <p:nvPr/>
          </p:nvGraphicFramePr>
          <p:xfrm>
            <a:off x="5816752" y="791015"/>
            <a:ext cx="246063" cy="354013"/>
          </p:xfrm>
          <a:graphic>
            <a:graphicData uri="http://schemas.openxmlformats.org/presentationml/2006/ole">
              <p:oleObj spid="_x0000_s166914" name="Equation" r:id="rId5" imgW="114300" imgH="165100" progId="Equation.3">
                <p:embed/>
              </p:oleObj>
            </a:graphicData>
          </a:graphic>
        </p:graphicFrame>
      </p:grpSp>
      <p:sp>
        <p:nvSpPr>
          <p:cNvPr id="50" name="TextBox 49"/>
          <p:cNvSpPr txBox="1"/>
          <p:nvPr/>
        </p:nvSpPr>
        <p:spPr>
          <a:xfrm>
            <a:off x="1462487" y="5591413"/>
            <a:ext cx="62158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latin typeface="Garamond"/>
                <a:cs typeface="Garamond"/>
              </a:rPr>
              <a:t>(</a:t>
            </a:r>
            <a:r>
              <a:rPr lang="en-US" sz="2200" dirty="0" err="1" smtClean="0">
                <a:latin typeface="Garamond"/>
                <a:cs typeface="Garamond"/>
              </a:rPr>
              <a:t>colour</a:t>
            </a:r>
            <a:r>
              <a:rPr lang="en-US" sz="2200" dirty="0" smtClean="0">
                <a:latin typeface="Garamond"/>
                <a:cs typeface="Garamond"/>
              </a:rPr>
              <a:t> represents magnitude of magnetic fluctuations)</a:t>
            </a:r>
            <a:endParaRPr lang="en-US" sz="2200" dirty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02" y="337974"/>
            <a:ext cx="7951622" cy="914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08596" y="304134"/>
            <a:ext cx="3393980" cy="99092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827253" y="2617788"/>
            <a:ext cx="7486319" cy="2209972"/>
            <a:chOff x="827253" y="2617788"/>
            <a:chExt cx="7486319" cy="2209972"/>
          </a:xfrm>
        </p:grpSpPr>
        <p:cxnSp>
          <p:nvCxnSpPr>
            <p:cNvPr id="12" name="Straight Arrow Connector 11"/>
            <p:cNvCxnSpPr>
              <a:stCxn id="6" idx="2"/>
            </p:cNvCxnSpPr>
            <p:nvPr/>
          </p:nvCxnSpPr>
          <p:spPr>
            <a:xfrm rot="16200000" flipH="1">
              <a:off x="2835723" y="2205654"/>
              <a:ext cx="1128636" cy="203707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4718424" y="2617788"/>
              <a:ext cx="2522228" cy="117072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7253" y="3854203"/>
              <a:ext cx="7486319" cy="973557"/>
            </a:xfrm>
            <a:prstGeom prst="rect">
              <a:avLst/>
            </a:prstGeom>
            <a:ln w="38100">
              <a:solidFill>
                <a:srgbClr val="660066"/>
              </a:solidFill>
            </a:ln>
          </p:spPr>
        </p:pic>
      </p:grpSp>
      <p:grpSp>
        <p:nvGrpSpPr>
          <p:cNvPr id="26" name="Group 25"/>
          <p:cNvGrpSpPr/>
          <p:nvPr/>
        </p:nvGrpSpPr>
        <p:grpSpPr>
          <a:xfrm>
            <a:off x="6318314" y="1457641"/>
            <a:ext cx="2227910" cy="1160146"/>
            <a:chOff x="6318314" y="1457641"/>
            <a:chExt cx="2227910" cy="1160146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318314" y="2068512"/>
            <a:ext cx="1844675" cy="549275"/>
          </p:xfrm>
          <a:graphic>
            <a:graphicData uri="http://schemas.openxmlformats.org/presentationml/2006/ole">
              <p:oleObj spid="_x0000_s164866" name="Equation" r:id="rId5" imgW="596900" imgH="177800" progId="Equation.3">
                <p:embed/>
              </p:oleObj>
            </a:graphicData>
          </a:graphic>
        </p:graphicFrame>
        <p:sp>
          <p:nvSpPr>
            <p:cNvPr id="18" name="TextBox 17"/>
            <p:cNvSpPr txBox="1"/>
            <p:nvPr/>
          </p:nvSpPr>
          <p:spPr>
            <a:xfrm>
              <a:off x="6893946" y="1457641"/>
              <a:ext cx="1652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aramond"/>
                  <a:cs typeface="Garamond"/>
                </a:rPr>
                <a:t>fudge factor ~1</a:t>
              </a:r>
              <a:endParaRPr lang="en-US" dirty="0">
                <a:latin typeface="Garamond"/>
                <a:cs typeface="Garamond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5400000">
              <a:off x="7490932" y="1912321"/>
              <a:ext cx="344590" cy="7864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913274" y="5037115"/>
            <a:ext cx="7314278" cy="1441878"/>
            <a:chOff x="913274" y="5037115"/>
            <a:chExt cx="7314278" cy="1441878"/>
          </a:xfrm>
        </p:grpSpPr>
        <p:sp>
          <p:nvSpPr>
            <p:cNvPr id="24" name="TextBox 23"/>
            <p:cNvSpPr txBox="1"/>
            <p:nvPr/>
          </p:nvSpPr>
          <p:spPr>
            <a:xfrm>
              <a:off x="2743680" y="5037115"/>
              <a:ext cx="36429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aramond"/>
                  <a:cs typeface="Garamond"/>
                </a:rPr>
                <a:t>compare to </a:t>
              </a:r>
              <a:r>
                <a:rPr lang="en-US" sz="2400" dirty="0" err="1" smtClean="0">
                  <a:latin typeface="Garamond"/>
                  <a:cs typeface="Garamond"/>
                </a:rPr>
                <a:t>radiative</a:t>
              </a:r>
              <a:r>
                <a:rPr lang="en-US" sz="2400" dirty="0" smtClean="0">
                  <a:latin typeface="Garamond"/>
                  <a:cs typeface="Garamond"/>
                </a:rPr>
                <a:t> cooling:</a:t>
              </a:r>
              <a:endParaRPr lang="en-US" sz="2400" dirty="0">
                <a:latin typeface="Garamond"/>
                <a:cs typeface="Garamond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3274" y="5509729"/>
              <a:ext cx="7314278" cy="96926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645710" y="1295061"/>
            <a:ext cx="4901302" cy="1364811"/>
            <a:chOff x="645710" y="1295061"/>
            <a:chExt cx="4901302" cy="1364811"/>
          </a:xfrm>
        </p:grpSpPr>
        <p:grpSp>
          <p:nvGrpSpPr>
            <p:cNvPr id="29" name="Group 28"/>
            <p:cNvGrpSpPr/>
            <p:nvPr/>
          </p:nvGrpSpPr>
          <p:grpSpPr>
            <a:xfrm>
              <a:off x="645710" y="1295061"/>
              <a:ext cx="4359877" cy="1364811"/>
              <a:chOff x="645710" y="1295061"/>
              <a:chExt cx="4359877" cy="136481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5710" y="2016985"/>
                <a:ext cx="3471592" cy="642887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</p:pic>
          <p:cxnSp>
            <p:nvCxnSpPr>
              <p:cNvPr id="9" name="Straight Arrow Connector 8"/>
              <p:cNvCxnSpPr>
                <a:stCxn id="7" idx="2"/>
              </p:cNvCxnSpPr>
              <p:nvPr/>
            </p:nvCxnSpPr>
            <p:spPr>
              <a:xfrm rot="5400000">
                <a:off x="3380609" y="295959"/>
                <a:ext cx="625875" cy="262408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>
              <a:off x="4079944" y="133863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Garamond"/>
                  <a:cs typeface="Garamond"/>
                </a:rPr>
                <a:t>no pitch-angle</a:t>
              </a:r>
              <a:br>
                <a:rPr lang="en-US" dirty="0" smtClean="0">
                  <a:latin typeface="Garamond"/>
                  <a:cs typeface="Garamond"/>
                </a:rPr>
              </a:br>
              <a:r>
                <a:rPr lang="en-US" dirty="0" smtClean="0">
                  <a:latin typeface="Garamond"/>
                  <a:cs typeface="Garamond"/>
                </a:rPr>
                <a:t>scattering</a:t>
              </a:r>
              <a:endParaRPr lang="en-US" dirty="0">
                <a:latin typeface="Garamond"/>
                <a:cs typeface="Garamon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457" y="1225550"/>
            <a:ext cx="633421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1563" y="384187"/>
            <a:ext cx="66668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Garamond"/>
                <a:cs typeface="Garamond"/>
              </a:rPr>
              <a:t>This heating mechanism is thermally stable!</a:t>
            </a:r>
            <a:endParaRPr lang="en-US" sz="3000" dirty="0">
              <a:latin typeface="Garamond"/>
              <a:cs typeface="Garamon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98939" y="6066488"/>
            <a:ext cx="4945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See Kunz et al. (2011, MNRAS, 410, 2446) for details</a:t>
            </a:r>
            <a:endParaRPr lang="en-US" dirty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654"/>
            <a:ext cx="8229600" cy="691992"/>
          </a:xfrm>
        </p:spPr>
        <p:txBody>
          <a:bodyPr>
            <a:normAutofit/>
          </a:bodyPr>
          <a:lstStyle/>
          <a:p>
            <a:r>
              <a:rPr lang="en-US" sz="3500" dirty="0" smtClean="0">
                <a:latin typeface="Garamond"/>
                <a:cs typeface="Garamond"/>
              </a:rPr>
              <a:t>Conclusions &amp; Speculations</a:t>
            </a:r>
            <a:endParaRPr lang="en-US" sz="3500" dirty="0">
              <a:latin typeface="Garamond"/>
              <a:cs typeface="Garamond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7200" y="703366"/>
            <a:ext cx="8229600" cy="5786199"/>
            <a:chOff x="457200" y="703366"/>
            <a:chExt cx="8229600" cy="57861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5391" y="6073054"/>
              <a:ext cx="1490335" cy="36576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57200" y="703366"/>
              <a:ext cx="8229600" cy="5786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sz="2000" dirty="0" smtClean="0">
                  <a:latin typeface="Garamond"/>
                  <a:cs typeface="Garamond"/>
                </a:rPr>
                <a:t>Low degree of </a:t>
              </a:r>
              <a:r>
                <a:rPr lang="en-US" sz="2000" dirty="0" err="1" smtClean="0">
                  <a:latin typeface="Garamond"/>
                  <a:cs typeface="Garamond"/>
                </a:rPr>
                <a:t>collisionality</a:t>
              </a:r>
              <a:r>
                <a:rPr lang="en-US" sz="2000" dirty="0" smtClean="0">
                  <a:latin typeface="Garamond"/>
                  <a:cs typeface="Garamond"/>
                </a:rPr>
                <a:t> in ICM leads to anisotropic heat and momentum transport. These affect </a:t>
              </a:r>
              <a:r>
                <a:rPr lang="en-US" sz="2000" dirty="0" err="1" smtClean="0">
                  <a:latin typeface="Garamond"/>
                  <a:cs typeface="Garamond"/>
                </a:rPr>
                <a:t>ICM’s</a:t>
              </a:r>
              <a:r>
                <a:rPr lang="en-US" sz="2000" dirty="0" smtClean="0">
                  <a:latin typeface="Garamond"/>
                  <a:cs typeface="Garamond"/>
                </a:rPr>
                <a:t> stability.</a:t>
              </a:r>
              <a:endParaRPr lang="en-US" sz="1000" dirty="0" smtClean="0">
                <a:latin typeface="Garamond"/>
                <a:cs typeface="Garamond"/>
              </a:endParaRPr>
            </a:p>
            <a:p>
              <a:pPr marL="457200" indent="-457200">
                <a:buAutoNum type="arabicPeriod"/>
              </a:pPr>
              <a:endParaRPr lang="en-US" sz="1000" dirty="0" smtClean="0">
                <a:latin typeface="Garamond"/>
                <a:cs typeface="Garamond"/>
              </a:endParaRPr>
            </a:p>
            <a:p>
              <a:pPr marL="457200" indent="-457200">
                <a:buAutoNum type="arabicPeriod"/>
              </a:pPr>
              <a:r>
                <a:rPr lang="en-US" sz="2000" dirty="0" smtClean="0">
                  <a:latin typeface="Garamond"/>
                  <a:cs typeface="Garamond"/>
                </a:rPr>
                <a:t>ICM is unstable to buoyancy instabilities driven by anisotropic conduction (HBI, MTI), but these are significantly modified by pressure anisotropy (i.e. anisotropic viscosity). Pressure anisotropy generated when              , implies</a:t>
              </a:r>
              <a:br>
                <a:rPr lang="en-US" sz="2000" dirty="0" smtClean="0">
                  <a:latin typeface="Garamond"/>
                  <a:cs typeface="Garamond"/>
                </a:rPr>
              </a:br>
              <a:r>
                <a:rPr lang="en-US" sz="2000" dirty="0" smtClean="0">
                  <a:latin typeface="Garamond"/>
                  <a:cs typeface="Garamond"/>
                </a:rPr>
                <a:t>perturbations with              are damped. Bad for HBI, good for MTI.</a:t>
              </a:r>
              <a:endParaRPr lang="en-US" sz="1000" dirty="0" smtClean="0">
                <a:latin typeface="Garamond"/>
                <a:cs typeface="Garamond"/>
              </a:endParaRPr>
            </a:p>
            <a:p>
              <a:pPr marL="457200" indent="-457200">
                <a:buAutoNum type="arabicPeriod"/>
              </a:pPr>
              <a:endParaRPr lang="en-US" sz="1000" dirty="0" smtClean="0">
                <a:latin typeface="Garamond"/>
                <a:cs typeface="Garamond"/>
              </a:endParaRPr>
            </a:p>
            <a:p>
              <a:pPr marL="457200" indent="-457200">
                <a:buAutoNum type="arabicPeriod"/>
              </a:pPr>
              <a:r>
                <a:rPr lang="en-US" sz="2000" dirty="0" smtClean="0">
                  <a:latin typeface="Garamond"/>
                  <a:cs typeface="Garamond"/>
                </a:rPr>
                <a:t>Since high </a:t>
              </a:r>
              <a:r>
                <a:rPr lang="en-US" sz="2000" i="1" dirty="0" err="1" smtClean="0">
                  <a:latin typeface="Garamond"/>
                  <a:cs typeface="Garamond"/>
                </a:rPr>
                <a:t>k</a:t>
              </a:r>
              <a:r>
                <a:rPr lang="en-US" sz="2000" i="1" baseline="-25000" dirty="0" smtClean="0">
                  <a:latin typeface="Garamond"/>
                  <a:cs typeface="Garamond"/>
                </a:rPr>
                <a:t>||</a:t>
              </a:r>
              <a:r>
                <a:rPr lang="en-US" sz="2000" dirty="0" smtClean="0">
                  <a:latin typeface="Garamond"/>
                  <a:cs typeface="Garamond"/>
                </a:rPr>
                <a:t> modes are suppressed, fastest growing HBI modes aren’t what we thought they were – they’re not really local either. Also, many previously-thought stable or slow-growing MTI modes are actually unstable.</a:t>
              </a:r>
              <a:endParaRPr lang="en-US" sz="1000" dirty="0" smtClean="0">
                <a:latin typeface="Garamond"/>
                <a:cs typeface="Garamond"/>
              </a:endParaRPr>
            </a:p>
            <a:p>
              <a:pPr marL="457200" indent="-457200">
                <a:buAutoNum type="arabicPeriod"/>
              </a:pPr>
              <a:endParaRPr lang="en-US" sz="1000" dirty="0" smtClean="0">
                <a:latin typeface="Garamond"/>
                <a:cs typeface="Garamond"/>
              </a:endParaRPr>
            </a:p>
            <a:p>
              <a:pPr marL="457200" indent="-457200">
                <a:buAutoNum type="arabicPeriod"/>
              </a:pPr>
              <a:r>
                <a:rPr lang="en-US" sz="2000" dirty="0" smtClean="0">
                  <a:latin typeface="Garamond"/>
                  <a:cs typeface="Garamond"/>
                </a:rPr>
                <a:t>Field-line insulation via HBI was made possible by fast growth rates for large </a:t>
              </a:r>
              <a:r>
                <a:rPr lang="en-US" sz="2000" i="1" dirty="0" err="1" smtClean="0">
                  <a:latin typeface="Garamond"/>
                  <a:cs typeface="Garamond"/>
                </a:rPr>
                <a:t>k</a:t>
              </a:r>
              <a:r>
                <a:rPr lang="en-US" sz="2000" i="1" baseline="-25000" dirty="0" smtClean="0">
                  <a:latin typeface="Garamond"/>
                  <a:cs typeface="Garamond"/>
                </a:rPr>
                <a:t>||</a:t>
              </a:r>
              <a:r>
                <a:rPr lang="en-US" sz="2000" i="1" dirty="0" smtClean="0">
                  <a:latin typeface="Garamond"/>
                  <a:cs typeface="Garamond"/>
                </a:rPr>
                <a:t> </a:t>
              </a:r>
              <a:r>
                <a:rPr lang="en-US" sz="2000" dirty="0" smtClean="0">
                  <a:latin typeface="Garamond"/>
                  <a:cs typeface="Garamond"/>
                </a:rPr>
                <a:t>modes. Since this is suppressed, field-line insulation isn’t a problem?</a:t>
              </a:r>
              <a:endParaRPr lang="en-US" sz="1000" dirty="0" smtClean="0">
                <a:latin typeface="Garamond"/>
                <a:cs typeface="Garamond"/>
              </a:endParaRPr>
            </a:p>
            <a:p>
              <a:pPr marL="457200" indent="-457200">
                <a:buAutoNum type="arabicPeriod"/>
              </a:pPr>
              <a:endParaRPr lang="en-US" sz="1000" dirty="0" smtClean="0">
                <a:latin typeface="Garamond"/>
                <a:cs typeface="Garamond"/>
              </a:endParaRPr>
            </a:p>
            <a:p>
              <a:pPr marL="457200" indent="-457200">
                <a:buAutoNum type="arabicPeriod"/>
              </a:pPr>
              <a:r>
                <a:rPr lang="en-US" sz="2000" dirty="0" smtClean="0">
                  <a:latin typeface="Garamond"/>
                  <a:cs typeface="Garamond"/>
                </a:rPr>
                <a:t>Nonlinear evolution of MTI probably more vigorous than previously thought, since there isn’t just one dominant mode anymore.</a:t>
              </a:r>
              <a:endParaRPr lang="en-US" sz="1000" dirty="0" smtClean="0">
                <a:latin typeface="Garamond"/>
                <a:cs typeface="Garamond"/>
              </a:endParaRPr>
            </a:p>
            <a:p>
              <a:pPr marL="457200" indent="-457200">
                <a:buAutoNum type="arabicPeriod"/>
              </a:pPr>
              <a:endParaRPr lang="en-US" sz="1000" dirty="0" smtClean="0">
                <a:latin typeface="Garamond"/>
                <a:cs typeface="Garamond"/>
              </a:endParaRPr>
            </a:p>
            <a:p>
              <a:pPr marL="457200" indent="-457200">
                <a:buAutoNum type="arabicPeriod"/>
              </a:pPr>
              <a:r>
                <a:rPr lang="en-US" sz="2000" dirty="0" smtClean="0">
                  <a:latin typeface="Garamond"/>
                  <a:cs typeface="Garamond"/>
                </a:rPr>
                <a:t>Nonlinearly, pressure anisotropy limited by ~1/   . Provides a source of thermally-stable heating comparable to </a:t>
              </a:r>
              <a:r>
                <a:rPr lang="en-US" sz="2000" dirty="0" err="1" smtClean="0">
                  <a:latin typeface="Garamond"/>
                  <a:cs typeface="Garamond"/>
                </a:rPr>
                <a:t>radiative</a:t>
              </a:r>
              <a:r>
                <a:rPr lang="en-US" sz="2000" dirty="0" smtClean="0">
                  <a:latin typeface="Garamond"/>
                  <a:cs typeface="Garamond"/>
                </a:rPr>
                <a:t> cooling for typical cool-core conditions. If enough turbulent energy, then </a:t>
              </a:r>
              <a:r>
                <a:rPr lang="en-US" sz="2000" i="1" dirty="0" smtClean="0">
                  <a:latin typeface="Garamond"/>
                  <a:cs typeface="Garamond"/>
                </a:rPr>
                <a:t>                       .</a:t>
              </a:r>
              <a:endParaRPr lang="en-US" sz="2000" dirty="0">
                <a:latin typeface="Garamond"/>
                <a:cs typeface="Garamond"/>
              </a:endParaRPr>
            </a:p>
          </p:txBody>
        </p:sp>
        <p:pic>
          <p:nvPicPr>
            <p:cNvPr id="60418" name="Picture 2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rcRect r="24478"/>
                <a:stretch>
                  <a:fillRect/>
                </a:stretch>
              </p:blipFill>
            </mc:Choice>
            <mc:Fallback>
              <p:blipFill>
                <a:blip r:embed="rId5"/>
                <a:srcRect r="24478"/>
                <a:stretch>
                  <a:fillRect/>
                </a:stretch>
              </p:blipFill>
            </mc:Fallback>
          </mc:AlternateContent>
          <p:spPr bwMode="auto">
            <a:xfrm>
              <a:off x="6806152" y="2146637"/>
              <a:ext cx="835638" cy="314325"/>
            </a:xfrm>
            <a:prstGeom prst="rect">
              <a:avLst/>
            </a:prstGeom>
            <a:noFill/>
          </p:spPr>
        </p:pic>
        <p:pic>
          <p:nvPicPr>
            <p:cNvPr id="60419" name="Picture 3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rcRect/>
                <a:stretch>
                  <a:fillRect/>
                </a:stretch>
              </p:blipFill>
            </mc:Choice>
            <mc:Fallback>
              <p:blipFill>
                <a:blip r:embed="rId7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2867095" y="2492978"/>
              <a:ext cx="790575" cy="225425"/>
            </a:xfrm>
            <a:prstGeom prst="rect">
              <a:avLst/>
            </a:prstGeom>
            <a:noFill/>
          </p:spPr>
        </p:pic>
        <p:graphicFrame>
          <p:nvGraphicFramePr>
            <p:cNvPr id="159746" name="Object 2"/>
            <p:cNvGraphicFramePr>
              <a:graphicFrameLocks noChangeAspect="1"/>
            </p:cNvGraphicFramePr>
            <p:nvPr/>
          </p:nvGraphicFramePr>
          <p:xfrm>
            <a:off x="5663573" y="5531003"/>
            <a:ext cx="192088" cy="279400"/>
          </p:xfrm>
          <a:graphic>
            <a:graphicData uri="http://schemas.openxmlformats.org/presentationml/2006/ole">
              <p:oleObj spid="_x0000_s159746" name="Equation" r:id="rId8" imgW="114300" imgH="165100" progId="Equation.3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464" y="165463"/>
            <a:ext cx="5348983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307" y="279363"/>
            <a:ext cx="6519517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92" y="1008313"/>
            <a:ext cx="7190843" cy="45720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16200000" flipH="1">
            <a:off x="1956806" y="1131457"/>
            <a:ext cx="1218045" cy="544261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83621" y="293842"/>
            <a:ext cx="2709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aramond"/>
                <a:cs typeface="Garamond"/>
              </a:rPr>
              <a:t>~5–8 </a:t>
            </a:r>
            <a:r>
              <a:rPr lang="en-US" sz="2400" dirty="0" err="1" smtClean="0">
                <a:latin typeface="Garamond"/>
                <a:cs typeface="Garamond"/>
              </a:rPr>
              <a:t>keV</a:t>
            </a:r>
            <a:r>
              <a:rPr lang="en-US" sz="2400" dirty="0" smtClean="0">
                <a:latin typeface="Garamond"/>
                <a:cs typeface="Garamond"/>
              </a:rPr>
              <a:t>, ~200 </a:t>
            </a:r>
            <a:r>
              <a:rPr lang="en-US" sz="2400" dirty="0" err="1" smtClean="0">
                <a:latin typeface="Garamond"/>
                <a:cs typeface="Garamond"/>
              </a:rPr>
              <a:t>kpc</a:t>
            </a:r>
            <a:endParaRPr lang="en-US" sz="2400" dirty="0">
              <a:latin typeface="Garamond"/>
              <a:cs typeface="Garamond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6200000" flipV="1">
            <a:off x="2069251" y="4811604"/>
            <a:ext cx="993156" cy="544261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04826" y="5594912"/>
            <a:ext cx="2487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aramond"/>
                <a:cs typeface="Garamond"/>
              </a:rPr>
              <a:t>~2–3 </a:t>
            </a:r>
            <a:r>
              <a:rPr lang="en-US" sz="2400" dirty="0" err="1" smtClean="0">
                <a:latin typeface="Garamond"/>
                <a:cs typeface="Garamond"/>
              </a:rPr>
              <a:t>keV</a:t>
            </a:r>
            <a:r>
              <a:rPr lang="en-US" sz="2400" dirty="0" smtClean="0">
                <a:latin typeface="Garamond"/>
                <a:cs typeface="Garamond"/>
              </a:rPr>
              <a:t>, ~50 </a:t>
            </a:r>
            <a:r>
              <a:rPr lang="en-US" sz="2400" dirty="0" err="1" smtClean="0">
                <a:latin typeface="Garamond"/>
                <a:cs typeface="Garamond"/>
              </a:rPr>
              <a:t>kpc</a:t>
            </a:r>
            <a:endParaRPr lang="en-US" sz="2400" dirty="0">
              <a:latin typeface="Garamond"/>
              <a:cs typeface="Garamon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39330" y="4506154"/>
            <a:ext cx="1937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Garamond"/>
                <a:cs typeface="Garamond"/>
              </a:rPr>
              <a:t>Piffaretti</a:t>
            </a:r>
            <a:r>
              <a:rPr lang="en-US" dirty="0" smtClean="0">
                <a:latin typeface="Garamond"/>
                <a:cs typeface="Garamond"/>
              </a:rPr>
              <a:t> et al. 2005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38853" y="47621"/>
            <a:ext cx="3790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aramond"/>
                <a:cs typeface="Garamond"/>
              </a:rPr>
              <a:t>Cool-core clusters</a:t>
            </a:r>
            <a:endParaRPr lang="en-US" sz="4000" dirty="0">
              <a:latin typeface="Garamond"/>
              <a:cs typeface="Garamond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851949" y="1754811"/>
            <a:ext cx="1349278" cy="31206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1851949" y="47621"/>
            <a:ext cx="6771834" cy="5547291"/>
            <a:chOff x="1851949" y="250821"/>
            <a:chExt cx="6771834" cy="55472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rcRect l="12195" t="16328" r="69041" b="15416"/>
            <a:stretch>
              <a:fillRect/>
            </a:stretch>
          </p:blipFill>
          <p:spPr>
            <a:xfrm>
              <a:off x="1851949" y="1958011"/>
              <a:ext cx="1349278" cy="312067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939330" y="4709354"/>
              <a:ext cx="1937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Garamond"/>
                  <a:cs typeface="Garamond"/>
                </a:rPr>
                <a:t>Piffaretti</a:t>
              </a:r>
              <a:r>
                <a:rPr lang="en-US" dirty="0" smtClean="0">
                  <a:latin typeface="Garamond"/>
                  <a:cs typeface="Garamond"/>
                </a:rPr>
                <a:t> et al. 2005</a:t>
              </a:r>
              <a:endParaRPr lang="en-US" dirty="0">
                <a:latin typeface="Garamond"/>
                <a:cs typeface="Garamond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38853" y="250821"/>
              <a:ext cx="37909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latin typeface="Garamond"/>
                  <a:cs typeface="Garamond"/>
                </a:rPr>
                <a:t>Cool-core clusters</a:t>
              </a:r>
              <a:endParaRPr lang="en-US" sz="4000" dirty="0">
                <a:latin typeface="Garamond"/>
                <a:cs typeface="Garamond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851949" y="1211513"/>
              <a:ext cx="6771834" cy="4586599"/>
              <a:chOff x="1851949" y="1211513"/>
              <a:chExt cx="6771834" cy="4586599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851949" y="1958011"/>
                <a:ext cx="1349278" cy="312067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V="1">
                <a:off x="1851949" y="1211513"/>
                <a:ext cx="1740767" cy="74649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3201227" y="1211513"/>
                <a:ext cx="5422556" cy="74649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1851949" y="5078686"/>
                <a:ext cx="1740767" cy="71942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3201227" y="5078686"/>
                <a:ext cx="5422556" cy="70482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4832" y="1211513"/>
                <a:ext cx="5008951" cy="4572000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836642" y="4278467"/>
              <a:ext cx="35814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smtClean="0">
                  <a:latin typeface="Garamond"/>
                  <a:cs typeface="Garamond"/>
                </a:rPr>
                <a:t>What keeps the gas from cooling below ~</a:t>
              </a:r>
              <a:r>
                <a:rPr lang="en-US" sz="2500" i="1" dirty="0" smtClean="0">
                  <a:latin typeface="Garamond"/>
                  <a:cs typeface="Garamond"/>
                </a:rPr>
                <a:t>T</a:t>
              </a:r>
              <a:r>
                <a:rPr lang="en-US" sz="2500" baseline="-25000" dirty="0" smtClean="0">
                  <a:latin typeface="Garamond"/>
                  <a:cs typeface="Garamond"/>
                </a:rPr>
                <a:t>vir</a:t>
              </a:r>
              <a:r>
                <a:rPr lang="en-US" sz="2500" dirty="0" smtClean="0">
                  <a:latin typeface="Garamond"/>
                  <a:cs typeface="Garamond"/>
                </a:rPr>
                <a:t>/3 ?</a:t>
              </a:r>
              <a:endParaRPr lang="en-US" sz="2500" dirty="0">
                <a:latin typeface="Garamond"/>
                <a:cs typeface="Garamond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317507" y="1024496"/>
            <a:ext cx="1761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Allen et al. (2001)</a:t>
            </a:r>
            <a:endParaRPr lang="en-US" dirty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/>
          <p:nvPr/>
        </p:nvGrpSpPr>
        <p:grpSpPr>
          <a:xfrm>
            <a:off x="3614832" y="47621"/>
            <a:ext cx="5008951" cy="5532692"/>
            <a:chOff x="3614832" y="250821"/>
            <a:chExt cx="5008951" cy="5532692"/>
          </a:xfrm>
        </p:grpSpPr>
        <p:sp>
          <p:nvSpPr>
            <p:cNvPr id="16" name="TextBox 15"/>
            <p:cNvSpPr txBox="1"/>
            <p:nvPr/>
          </p:nvSpPr>
          <p:spPr>
            <a:xfrm>
              <a:off x="5939330" y="4709354"/>
              <a:ext cx="1937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Garamond"/>
                  <a:cs typeface="Garamond"/>
                </a:rPr>
                <a:t>Piffaretti</a:t>
              </a:r>
              <a:r>
                <a:rPr lang="en-US" dirty="0" smtClean="0">
                  <a:latin typeface="Garamond"/>
                  <a:cs typeface="Garamond"/>
                </a:rPr>
                <a:t> et al. 2005</a:t>
              </a:r>
              <a:endParaRPr lang="en-US" dirty="0">
                <a:latin typeface="Garamond"/>
                <a:cs typeface="Garamond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38853" y="250821"/>
              <a:ext cx="37909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latin typeface="Garamond"/>
                  <a:cs typeface="Garamond"/>
                </a:rPr>
                <a:t>Cool-core clusters</a:t>
              </a:r>
              <a:endParaRPr lang="en-US" sz="4000" dirty="0">
                <a:latin typeface="Garamond"/>
                <a:cs typeface="Garamond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14832" y="1211513"/>
              <a:ext cx="5008951" cy="4572000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836642" y="4278467"/>
              <a:ext cx="35814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smtClean="0">
                  <a:latin typeface="Garamond"/>
                  <a:cs typeface="Garamond"/>
                </a:rPr>
                <a:t>What keeps the gas from cooling below ~</a:t>
              </a:r>
              <a:r>
                <a:rPr lang="en-US" sz="2500" i="1" dirty="0" smtClean="0">
                  <a:latin typeface="Garamond"/>
                  <a:cs typeface="Garamond"/>
                </a:rPr>
                <a:t>T</a:t>
              </a:r>
              <a:r>
                <a:rPr lang="en-US" sz="2500" baseline="-25000" dirty="0" smtClean="0">
                  <a:latin typeface="Garamond"/>
                  <a:cs typeface="Garamond"/>
                </a:rPr>
                <a:t>vir</a:t>
              </a:r>
              <a:r>
                <a:rPr lang="en-US" sz="2500" dirty="0" smtClean="0">
                  <a:latin typeface="Garamond"/>
                  <a:cs typeface="Garamond"/>
                </a:rPr>
                <a:t>/3 ?</a:t>
              </a:r>
              <a:endParaRPr lang="en-US" sz="2500" dirty="0">
                <a:latin typeface="Garamond"/>
                <a:cs typeface="Garamond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2313" y="2074719"/>
            <a:ext cx="325361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2400" dirty="0" smtClean="0">
                <a:latin typeface="Garamond"/>
                <a:cs typeface="Garamond"/>
              </a:rPr>
              <a:t>Possible heating sources:</a:t>
            </a:r>
          </a:p>
          <a:p>
            <a:pPr marL="342900" indent="-342900"/>
            <a:endParaRPr lang="en-US" sz="800" dirty="0" smtClean="0">
              <a:latin typeface="Garamond"/>
              <a:cs typeface="Garamond"/>
            </a:endParaRPr>
          </a:p>
          <a:p>
            <a:pPr marL="342900" indent="-342900">
              <a:buAutoNum type="arabicPeriod"/>
            </a:pPr>
            <a:r>
              <a:rPr lang="en-US" sz="2400" dirty="0" smtClean="0">
                <a:latin typeface="Garamond"/>
                <a:cs typeface="Garamond"/>
              </a:rPr>
              <a:t>Heat conduction</a:t>
            </a:r>
          </a:p>
          <a:p>
            <a:pPr marL="342900" indent="-342900">
              <a:buAutoNum type="arabicPeriod"/>
            </a:pPr>
            <a:r>
              <a:rPr lang="en-US" sz="2400" dirty="0" smtClean="0">
                <a:latin typeface="Garamond"/>
                <a:cs typeface="Garamond"/>
              </a:rPr>
              <a:t>AGN feedback</a:t>
            </a:r>
          </a:p>
          <a:p>
            <a:pPr marL="342900" indent="-342900">
              <a:buAutoNum type="arabicPeriod"/>
            </a:pPr>
            <a:r>
              <a:rPr lang="en-US" sz="2400" dirty="0" smtClean="0">
                <a:latin typeface="Garamond"/>
                <a:cs typeface="Garamond"/>
              </a:rPr>
              <a:t>Turbulent heating</a:t>
            </a:r>
          </a:p>
          <a:p>
            <a:pPr marL="342900" indent="-342900">
              <a:buAutoNum type="arabicPeriod"/>
            </a:pPr>
            <a:r>
              <a:rPr lang="en-US" sz="2400" dirty="0" smtClean="0">
                <a:latin typeface="Garamond"/>
                <a:cs typeface="Garamond"/>
              </a:rPr>
              <a:t>Cosmic ray heating</a:t>
            </a:r>
          </a:p>
          <a:p>
            <a:pPr marL="342900" indent="-342900">
              <a:buAutoNum type="arabicPeriod"/>
            </a:pPr>
            <a:r>
              <a:rPr lang="en-US" sz="2400" dirty="0" smtClean="0">
                <a:latin typeface="Garamond"/>
                <a:cs typeface="Garamond"/>
              </a:rPr>
              <a:t>Mergers</a:t>
            </a:r>
            <a:endParaRPr lang="en-US" sz="2400" dirty="0">
              <a:latin typeface="Garamond"/>
              <a:cs typeface="Garamond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72313" y="2603500"/>
            <a:ext cx="2699487" cy="1144588"/>
            <a:chOff x="272313" y="2603500"/>
            <a:chExt cx="2699487" cy="1144588"/>
          </a:xfrm>
        </p:grpSpPr>
        <p:sp>
          <p:nvSpPr>
            <p:cNvPr id="21" name="Rectangle 20"/>
            <p:cNvSpPr/>
            <p:nvPr/>
          </p:nvSpPr>
          <p:spPr>
            <a:xfrm>
              <a:off x="272313" y="2603500"/>
              <a:ext cx="2534387" cy="3937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72313" y="3354388"/>
              <a:ext cx="2699487" cy="3937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317507" y="1024496"/>
            <a:ext cx="1761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Allen et al. (2001)</a:t>
            </a:r>
            <a:endParaRPr lang="en-US" dirty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0184"/>
            <a:ext cx="7772400" cy="2530475"/>
          </a:xfrm>
        </p:spPr>
        <p:txBody>
          <a:bodyPr>
            <a:normAutofit fontScale="90000"/>
          </a:bodyPr>
          <a:lstStyle/>
          <a:p>
            <a:r>
              <a:rPr lang="en-US" sz="4889" dirty="0" smtClean="0">
                <a:latin typeface="Garamond"/>
                <a:cs typeface="Garamond"/>
              </a:rPr>
              <a:t>First Question:</a:t>
            </a:r>
            <a:r>
              <a:rPr lang="en-US" dirty="0" smtClean="0">
                <a:latin typeface="Garamond"/>
                <a:cs typeface="Garamond"/>
              </a:rPr>
              <a:t/>
            </a:r>
            <a:br>
              <a:rPr lang="en-US" dirty="0" smtClean="0">
                <a:latin typeface="Garamond"/>
                <a:cs typeface="Garamond"/>
              </a:rPr>
            </a:br>
            <a:r>
              <a:rPr lang="en-US" sz="3778" dirty="0" smtClean="0">
                <a:latin typeface="Garamond"/>
                <a:cs typeface="Garamond"/>
              </a:rPr>
              <a:t>If left on its own (i.e. no AGN</a:t>
            </a:r>
            <a:br>
              <a:rPr lang="en-US" sz="3778" dirty="0" smtClean="0">
                <a:latin typeface="Garamond"/>
                <a:cs typeface="Garamond"/>
              </a:rPr>
            </a:br>
            <a:r>
              <a:rPr lang="en-US" sz="3778" dirty="0" smtClean="0">
                <a:latin typeface="Garamond"/>
                <a:cs typeface="Garamond"/>
              </a:rPr>
              <a:t>input, no mergers, etc.),</a:t>
            </a:r>
            <a:br>
              <a:rPr lang="en-US" sz="3778" dirty="0" smtClean="0">
                <a:latin typeface="Garamond"/>
                <a:cs typeface="Garamond"/>
              </a:rPr>
            </a:br>
            <a:r>
              <a:rPr lang="en-US" sz="4889" i="1" dirty="0" smtClean="0">
                <a:latin typeface="Garamond"/>
                <a:cs typeface="Garamond"/>
              </a:rPr>
              <a:t>is the ICM dynamically stable?</a:t>
            </a:r>
            <a:endParaRPr lang="en-US" sz="4889" i="1" dirty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ICM Dynamics: A 3-Scale Problem</a:t>
            </a:r>
            <a:endParaRPr lang="en-US" dirty="0">
              <a:latin typeface="Garamond"/>
              <a:cs typeface="Garamond"/>
            </a:endParaRPr>
          </a:p>
        </p:txBody>
      </p:sp>
      <p:graphicFrame>
        <p:nvGraphicFramePr>
          <p:cNvPr id="97284" name="Object 4"/>
          <p:cNvGraphicFramePr>
            <a:graphicFrameLocks noChangeAspect="1"/>
          </p:cNvGraphicFramePr>
          <p:nvPr/>
        </p:nvGraphicFramePr>
        <p:xfrm>
          <a:off x="890588" y="1549400"/>
          <a:ext cx="7364412" cy="2300288"/>
        </p:xfrm>
        <a:graphic>
          <a:graphicData uri="http://schemas.openxmlformats.org/presentationml/2006/ole">
            <p:oleObj spid="_x0000_s99332" name="Equation" r:id="rId3" imgW="3492500" imgH="1092200" progId="Equation.3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43554" y="4144236"/>
            <a:ext cx="74669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Garamond"/>
                <a:cs typeface="Garamond"/>
              </a:rPr>
              <a:t>1 </a:t>
            </a:r>
            <a:r>
              <a:rPr lang="en-US" sz="2600" dirty="0" err="1" smtClean="0">
                <a:latin typeface="Garamond"/>
                <a:cs typeface="Garamond"/>
              </a:rPr>
              <a:t>npc</a:t>
            </a:r>
            <a:r>
              <a:rPr lang="en-US" sz="2600" dirty="0" smtClean="0">
                <a:latin typeface="Garamond"/>
                <a:cs typeface="Garamond"/>
              </a:rPr>
              <a:t> ~ 1 trip around the Earth ~ 20,000 miles</a:t>
            </a:r>
            <a:endParaRPr lang="en-US" sz="2600" dirty="0" smtClean="0">
              <a:latin typeface="Garamond"/>
              <a:cs typeface="Garamond"/>
            </a:endParaRPr>
          </a:p>
          <a:p>
            <a:pPr algn="ctr"/>
            <a:r>
              <a:rPr lang="en-US" sz="2600" dirty="0" smtClean="0">
                <a:latin typeface="Garamond"/>
                <a:cs typeface="Garamond"/>
              </a:rPr>
              <a:t>(</a:t>
            </a:r>
            <a:r>
              <a:rPr lang="en-US" sz="2600" dirty="0" smtClean="0">
                <a:latin typeface="Garamond"/>
                <a:cs typeface="Garamond"/>
              </a:rPr>
              <a:t>avg. distance driven per year in US is ~15,000 miles</a:t>
            </a:r>
            <a:r>
              <a:rPr lang="en-US" sz="2600" dirty="0" smtClean="0">
                <a:latin typeface="Garamond"/>
                <a:cs typeface="Garamond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7914</TotalTime>
  <Words>1231</Words>
  <Application>Microsoft Macintosh PowerPoint</Application>
  <PresentationFormat>On-screen Show (4:3)</PresentationFormat>
  <Paragraphs>157</Paragraphs>
  <Slides>45</Slides>
  <Notes>0</Notes>
  <HiddenSlides>2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Office Theme</vt:lpstr>
      <vt:lpstr>Equation</vt:lpstr>
      <vt:lpstr>Microsoft Equation</vt:lpstr>
      <vt:lpstr>Dynamical Stability  of the Intracluster Medium:  Buoyancy Instabilities and Nanoastrophysics</vt:lpstr>
      <vt:lpstr>Galaxy Cluster Parameters</vt:lpstr>
      <vt:lpstr>Slide 3</vt:lpstr>
      <vt:lpstr>Slide 4</vt:lpstr>
      <vt:lpstr>Slide 5</vt:lpstr>
      <vt:lpstr>Slide 6</vt:lpstr>
      <vt:lpstr>Slide 7</vt:lpstr>
      <vt:lpstr>First Question: If left on its own (i.e. no AGN input, no mergers, etc.), is the ICM dynamically stable?</vt:lpstr>
      <vt:lpstr>ICM Dynamics: A 3-Scale Problem</vt:lpstr>
      <vt:lpstr>ICM Dynamics: A 3-Scale Problem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Second Question: If pressure anisotropy grows to ~1/   , very fast microscale instabilities are triggered. What does this imply for  nonlinear stability of ICM?</vt:lpstr>
      <vt:lpstr>Slide 39</vt:lpstr>
      <vt:lpstr>Slide 40</vt:lpstr>
      <vt:lpstr>Slide 41</vt:lpstr>
      <vt:lpstr>Slide 42</vt:lpstr>
      <vt:lpstr>Conclusions &amp; Speculations</vt:lpstr>
      <vt:lpstr>Slide 44</vt:lpstr>
      <vt:lpstr>Slide 45</vt:lpstr>
    </vt:vector>
  </TitlesOfParts>
  <Company>Oxford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Matthew Kunz</dc:creator>
  <cp:lastModifiedBy>Matthew Kunz</cp:lastModifiedBy>
  <cp:revision>181</cp:revision>
  <dcterms:created xsi:type="dcterms:W3CDTF">2011-03-31T00:15:32Z</dcterms:created>
  <dcterms:modified xsi:type="dcterms:W3CDTF">2011-03-31T13:23:20Z</dcterms:modified>
</cp:coreProperties>
</file>